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29"/>
  </p:notesMasterIdLst>
  <p:sldIdLst>
    <p:sldId id="624" r:id="rId2"/>
    <p:sldId id="683" r:id="rId3"/>
    <p:sldId id="1943" r:id="rId4"/>
    <p:sldId id="2054" r:id="rId5"/>
    <p:sldId id="2055" r:id="rId6"/>
    <p:sldId id="2056" r:id="rId7"/>
    <p:sldId id="2059" r:id="rId8"/>
    <p:sldId id="2060" r:id="rId9"/>
    <p:sldId id="2061" r:id="rId10"/>
    <p:sldId id="2062" r:id="rId11"/>
    <p:sldId id="2053" r:id="rId12"/>
    <p:sldId id="2039" r:id="rId13"/>
    <p:sldId id="2047" r:id="rId14"/>
    <p:sldId id="2050" r:id="rId15"/>
    <p:sldId id="2046" r:id="rId16"/>
    <p:sldId id="2040" r:id="rId17"/>
    <p:sldId id="2049" r:id="rId18"/>
    <p:sldId id="2052" r:id="rId19"/>
    <p:sldId id="2048" r:id="rId20"/>
    <p:sldId id="2041" r:id="rId21"/>
    <p:sldId id="2042" r:id="rId22"/>
    <p:sldId id="2043" r:id="rId23"/>
    <p:sldId id="2044" r:id="rId24"/>
    <p:sldId id="2045" r:id="rId25"/>
    <p:sldId id="2021" r:id="rId26"/>
    <p:sldId id="2057" r:id="rId27"/>
    <p:sldId id="1028" r:id="rId28"/>
  </p:sldIdLst>
  <p:sldSz cx="9144000" cy="6858000" type="screen4x3"/>
  <p:notesSz cx="6864350" cy="9996488"/>
  <p:embeddedFontLst>
    <p:embeddedFont>
      <p:font typeface="Gill Sans MT" panose="020B0502020104020203" pitchFamily="34" charset="0"/>
      <p:regular r:id="rId30"/>
      <p:bold r:id="rId31"/>
      <p:italic r:id="rId32"/>
      <p:boldItalic r:id="rId33"/>
    </p:embeddedFont>
    <p:embeddedFont>
      <p:font typeface="HY헤드라인M" panose="02030600000101010101" pitchFamily="18" charset="-127"/>
      <p:regular r:id="rId34"/>
    </p:embeddedFont>
    <p:embeddedFont>
      <p:font typeface="나눔고딕 ExtraBold" panose="020D0904000000000000" pitchFamily="50" charset="-127"/>
      <p:bold r:id="rId35"/>
    </p:embeddedFont>
    <p:embeddedFont>
      <p:font typeface="나눔바른고딕" panose="020B0603020101020101" pitchFamily="50" charset="-127"/>
      <p:regular r:id="rId36"/>
      <p:bold r:id="rId37"/>
    </p:embeddedFont>
    <p:embeddedFont>
      <p:font typeface="맑은 고딕" panose="020B0503020000020004" pitchFamily="50" charset="-127"/>
      <p:regular r:id="rId38"/>
      <p:bold r:id="rId3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48" userDrawn="1">
          <p15:clr>
            <a:srgbClr val="A4A3A4"/>
          </p15:clr>
        </p15:guide>
        <p15:guide id="2" pos="2162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김호원" initials="김" lastIdx="1" clrIdx="0">
    <p:extLst>
      <p:ext uri="{19B8F6BF-5375-455C-9EA6-DF929625EA0E}">
        <p15:presenceInfo xmlns:p15="http://schemas.microsoft.com/office/powerpoint/2012/main" userId="S::howonkim@pusan.ac.kr::15ca3ef6-c8a2-4b3c-8e99-4970e3d6326f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FF"/>
    <a:srgbClr val="FFFF3F"/>
    <a:srgbClr val="0000FF"/>
    <a:srgbClr val="0070C0"/>
    <a:srgbClr val="6600FF"/>
    <a:srgbClr val="0000CC"/>
    <a:srgbClr val="EAEDF4"/>
    <a:srgbClr val="D0D8E8"/>
    <a:srgbClr val="000066"/>
    <a:srgbClr val="00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9C7853C-536D-4A76-A0AE-DD22124D55A5}" styleName="테마 스타일 1 - 강조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22838BEF-8BB2-4498-84A7-C5851F593DF1}" styleName="보통 스타일 4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16D9F66E-5EB9-4882-86FB-DCBF35E3C3E4}" styleName="보통 스타일 4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505E3EF-67EA-436B-97B2-0124C06EBD24}" styleName="보통 스타일 4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C4B1156A-380E-4F78-BDF5-A606A8083BF9}" styleName="보통 스타일 4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8A107856-5554-42FB-B03E-39F5DBC370BA}" styleName="보통 스타일 4 - 강조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69CF1AB2-1976-4502-BF36-3FF5EA218861}" styleName="보통 스타일 4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821" autoAdjust="0"/>
    <p:restoredTop sz="91914" autoAdjust="0"/>
  </p:normalViewPr>
  <p:slideViewPr>
    <p:cSldViewPr>
      <p:cViewPr varScale="1">
        <p:scale>
          <a:sx n="148" d="100"/>
          <a:sy n="148" d="100"/>
        </p:scale>
        <p:origin x="2532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54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notesViewPr>
    <p:cSldViewPr>
      <p:cViewPr varScale="1">
        <p:scale>
          <a:sx n="108" d="100"/>
          <a:sy n="108" d="100"/>
        </p:scale>
        <p:origin x="4408" y="200"/>
      </p:cViewPr>
      <p:guideLst>
        <p:guide orient="horz" pos="3148"/>
        <p:guide pos="2162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0.fntdata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3"/>
            <a:ext cx="2974552" cy="499825"/>
          </a:xfrm>
          <a:prstGeom prst="rect">
            <a:avLst/>
          </a:prstGeom>
        </p:spPr>
        <p:txBody>
          <a:bodyPr vert="horz" lIns="96317" tIns="48158" rIns="96317" bIns="48158" rtlCol="0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8209" y="3"/>
            <a:ext cx="2974552" cy="499825"/>
          </a:xfrm>
          <a:prstGeom prst="rect">
            <a:avLst/>
          </a:prstGeom>
        </p:spPr>
        <p:txBody>
          <a:bodyPr vert="horz" lIns="96317" tIns="48158" rIns="96317" bIns="48158" rtlCol="0"/>
          <a:lstStyle>
            <a:lvl1pPr algn="r">
              <a:defRPr sz="1300"/>
            </a:lvl1pPr>
          </a:lstStyle>
          <a:p>
            <a:fld id="{91F7E485-CF4B-49E5-80CC-25C6F0E7F36F}" type="datetimeFigureOut">
              <a:rPr lang="ko-KR" altLang="en-US" smtClean="0"/>
              <a:t>2021-08-24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33450" y="749300"/>
            <a:ext cx="4997450" cy="37496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317" tIns="48158" rIns="96317" bIns="48158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6435" y="4748332"/>
            <a:ext cx="5491480" cy="4498420"/>
          </a:xfrm>
          <a:prstGeom prst="rect">
            <a:avLst/>
          </a:prstGeom>
        </p:spPr>
        <p:txBody>
          <a:bodyPr vert="horz" lIns="96317" tIns="48158" rIns="96317" bIns="48158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94932"/>
            <a:ext cx="2974552" cy="499825"/>
          </a:xfrm>
          <a:prstGeom prst="rect">
            <a:avLst/>
          </a:prstGeom>
        </p:spPr>
        <p:txBody>
          <a:bodyPr vert="horz" lIns="96317" tIns="48158" rIns="96317" bIns="48158" rtlCol="0" anchor="b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8209" y="9494932"/>
            <a:ext cx="2974552" cy="499825"/>
          </a:xfrm>
          <a:prstGeom prst="rect">
            <a:avLst/>
          </a:prstGeom>
        </p:spPr>
        <p:txBody>
          <a:bodyPr vert="horz" lIns="96317" tIns="48158" rIns="96317" bIns="48158" rtlCol="0" anchor="b"/>
          <a:lstStyle>
            <a:lvl1pPr algn="r">
              <a:defRPr sz="1300"/>
            </a:lvl1pPr>
          </a:lstStyle>
          <a:p>
            <a:fld id="{487C817A-F9D8-4614-B4EE-4254C2204B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80545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Rectangle 7"/>
          <p:cNvSpPr txBox="1">
            <a:spLocks noGrp="1" noChangeArrowheads="1"/>
          </p:cNvSpPr>
          <p:nvPr/>
        </p:nvSpPr>
        <p:spPr bwMode="auto">
          <a:xfrm>
            <a:off x="3887681" y="9494677"/>
            <a:ext cx="2975576" cy="5007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634" tIns="45818" rIns="91634" bIns="45818" anchor="b"/>
          <a:lstStyle/>
          <a:p>
            <a:pPr algn="r" defTabSz="915440"/>
            <a:fld id="{69E4C955-43B7-4B8B-BC79-CE5F3AF0EF02}" type="slidenum">
              <a:rPr lang="en-US" altLang="ko-KR" sz="1200">
                <a:solidFill>
                  <a:prstClr val="black"/>
                </a:solidFill>
              </a:rPr>
              <a:pPr algn="r" defTabSz="915440"/>
              <a:t>1</a:t>
            </a:fld>
            <a:endParaRPr lang="en-US" altLang="ko-KR" sz="1200" dirty="0">
              <a:solidFill>
                <a:prstClr val="black"/>
              </a:solidFill>
            </a:endParaRPr>
          </a:p>
        </p:txBody>
      </p:sp>
      <p:sp>
        <p:nvSpPr>
          <p:cNvPr id="165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935038" y="749300"/>
            <a:ext cx="4997450" cy="3749675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5892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8194" y="4750659"/>
            <a:ext cx="5487966" cy="4496430"/>
          </a:xfrm>
          <a:noFill/>
        </p:spPr>
        <p:txBody>
          <a:bodyPr wrap="square" lIns="91634" tIns="45818" rIns="91634" bIns="45818" numCol="1" anchor="t" anchorCtr="0" compatLnSpc="1">
            <a:prstTxWarp prst="textNoShape">
              <a:avLst/>
            </a:prstTxWarp>
          </a:bodyPr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2692341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7C817A-F9D8-4614-B4EE-4254C2204BCC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16473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7C817A-F9D8-4614-B4EE-4254C2204BCC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34710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7C817A-F9D8-4614-B4EE-4254C2204BCC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26204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Rectangle 7"/>
          <p:cNvSpPr txBox="1">
            <a:spLocks noGrp="1" noChangeArrowheads="1"/>
          </p:cNvSpPr>
          <p:nvPr/>
        </p:nvSpPr>
        <p:spPr bwMode="auto">
          <a:xfrm>
            <a:off x="3887681" y="9494677"/>
            <a:ext cx="2975576" cy="5007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634" tIns="45818" rIns="91634" bIns="45818" anchor="b"/>
          <a:lstStyle/>
          <a:p>
            <a:pPr algn="r" defTabSz="915440"/>
            <a:fld id="{69E4C955-43B7-4B8B-BC79-CE5F3AF0EF02}" type="slidenum">
              <a:rPr lang="en-US" altLang="ko-KR" sz="1200">
                <a:solidFill>
                  <a:prstClr val="black"/>
                </a:solidFill>
              </a:rPr>
              <a:pPr algn="r" defTabSz="915440"/>
              <a:t>27</a:t>
            </a:fld>
            <a:endParaRPr lang="en-US" altLang="ko-KR" sz="1200" dirty="0">
              <a:solidFill>
                <a:prstClr val="black"/>
              </a:solidFill>
            </a:endParaRPr>
          </a:p>
        </p:txBody>
      </p:sp>
      <p:sp>
        <p:nvSpPr>
          <p:cNvPr id="165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935038" y="749300"/>
            <a:ext cx="4997450" cy="3749675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5892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8194" y="4750659"/>
            <a:ext cx="5487966" cy="4496430"/>
          </a:xfrm>
          <a:noFill/>
        </p:spPr>
        <p:txBody>
          <a:bodyPr wrap="square" lIns="91634" tIns="45818" rIns="91634" bIns="45818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ko-KR" altLang="ko-KR" dirty="0"/>
          </a:p>
        </p:txBody>
      </p:sp>
    </p:spTree>
    <p:extLst>
      <p:ext uri="{BB962C8B-B14F-4D97-AF65-F5344CB8AC3E}">
        <p14:creationId xmlns:p14="http://schemas.microsoft.com/office/powerpoint/2010/main" val="27554235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7C817A-F9D8-4614-B4EE-4254C2204BCC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15724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7C817A-F9D8-4614-B4EE-4254C2204BCC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85530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https://byungjun0689.github.io/2.-Recurrent-Neural-Networks(RNN)/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7C817A-F9D8-4614-B4EE-4254C2204BCC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10681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https://byungjun0689.github.io/2.-Recurrent-Neural-Networks(RNN)/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7C817A-F9D8-4614-B4EE-4254C2204BCC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48370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https://byungjun0689.github.io/2.-Recurrent-Neural-Networks(RNN)/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7C817A-F9D8-4614-B4EE-4254C2204BCC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34166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https://byungjun0689.github.io/2.-Recurrent-Neural-Networks(RNN)/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7C817A-F9D8-4614-B4EE-4254C2204BCC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34805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https://byungjun0689.github.io/2.-Recurrent-Neural-Networks(RNN)/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7C817A-F9D8-4614-B4EE-4254C2204BCC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45713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https://byungjun0689.github.io/2.-Recurrent-Neural-Networks(RNN)/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7C817A-F9D8-4614-B4EE-4254C2204BCC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51591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hasCustomPrompt="1"/>
          </p:nvPr>
        </p:nvSpPr>
        <p:spPr>
          <a:xfrm>
            <a:off x="672813" y="2151021"/>
            <a:ext cx="7772400" cy="1470025"/>
          </a:xfrm>
        </p:spPr>
        <p:txBody>
          <a:bodyPr/>
          <a:lstStyle>
            <a:lvl1pPr>
              <a:defRPr>
                <a:latin typeface="나눔고딕 ExtraBold" pitchFamily="50" charset="-127"/>
                <a:ea typeface="나눔고딕 ExtraBold" pitchFamily="50" charset="-127"/>
              </a:defRPr>
            </a:lvl1pPr>
          </a:lstStyle>
          <a:p>
            <a:r>
              <a:rPr lang="ko-KR" altLang="en-US" dirty="0"/>
              <a:t>마스터 제목 </a:t>
            </a:r>
            <a:r>
              <a:rPr lang="ko-KR" altLang="en-US"/>
              <a:t>스타일 편집</a:t>
            </a:r>
            <a:r>
              <a:rPr lang="en-US" altLang="ko-KR"/>
              <a:t>Z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/>
              <a:t>마스터 부제목 스타일 편집</a:t>
            </a:r>
          </a:p>
        </p:txBody>
      </p:sp>
      <p:pic>
        <p:nvPicPr>
          <p:cNvPr id="14" name="그림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987" y="6169107"/>
            <a:ext cx="9144000" cy="688893"/>
          </a:xfrm>
          <a:prstGeom prst="rect">
            <a:avLst/>
          </a:prstGeom>
        </p:spPr>
      </p:pic>
      <p:sp>
        <p:nvSpPr>
          <p:cNvPr id="1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4283968" y="6556058"/>
            <a:ext cx="648072" cy="36512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</a:lstStyle>
          <a:p>
            <a:fld id="{6BCCB3AF-423D-41CB-AFF9-3007F6A0777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pic>
        <p:nvPicPr>
          <p:cNvPr id="11" name="그림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987" y="6169107"/>
            <a:ext cx="9144000" cy="688893"/>
          </a:xfrm>
          <a:prstGeom prst="rect">
            <a:avLst/>
          </a:prstGeom>
        </p:spPr>
      </p:pic>
      <p:sp>
        <p:nvSpPr>
          <p:cNvPr id="13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4283968" y="6556058"/>
            <a:ext cx="648072" cy="36512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</a:lstStyle>
          <a:p>
            <a:fld id="{6BCCB3AF-423D-41CB-AFF9-3007F6A0777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pic>
        <p:nvPicPr>
          <p:cNvPr id="11" name="그림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987" y="6169107"/>
            <a:ext cx="9144000" cy="688893"/>
          </a:xfrm>
          <a:prstGeom prst="rect">
            <a:avLst/>
          </a:prstGeom>
        </p:spPr>
      </p:pic>
      <p:pic>
        <p:nvPicPr>
          <p:cNvPr id="12" name="Picture 6" descr="C:\Users\Donggeon Lee\Desktop\IoT\pnu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9980" y="6503867"/>
            <a:ext cx="1246996" cy="307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4283968" y="6556058"/>
            <a:ext cx="648072" cy="36512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</a:lstStyle>
          <a:p>
            <a:fld id="{6BCCB3AF-423D-41CB-AFF9-3007F6A0777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6"/>
          <p:cNvGrpSpPr>
            <a:grpSpLocks/>
          </p:cNvGrpSpPr>
          <p:nvPr userDrawn="1"/>
        </p:nvGrpSpPr>
        <p:grpSpPr bwMode="auto">
          <a:xfrm>
            <a:off x="487363" y="2959100"/>
            <a:ext cx="4013200" cy="465138"/>
            <a:chOff x="2014" y="1864"/>
            <a:chExt cx="3005" cy="317"/>
          </a:xfrm>
        </p:grpSpPr>
        <p:sp>
          <p:nvSpPr>
            <p:cNvPr id="4" name="Rectangle 10"/>
            <p:cNvSpPr>
              <a:spLocks noChangeArrowheads="1"/>
            </p:cNvSpPr>
            <p:nvPr userDrawn="1"/>
          </p:nvSpPr>
          <p:spPr bwMode="auto">
            <a:xfrm>
              <a:off x="2014" y="1864"/>
              <a:ext cx="2364" cy="317"/>
            </a:xfrm>
            <a:prstGeom prst="rect">
              <a:avLst/>
            </a:prstGeom>
            <a:gradFill rotWithShape="1">
              <a:gsLst>
                <a:gs pos="0">
                  <a:srgbClr val="9ABCDE"/>
                </a:gs>
                <a:gs pos="100000">
                  <a:srgbClr val="DCE8F4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5" name="Rectangle 16"/>
            <p:cNvSpPr>
              <a:spLocks noChangeArrowheads="1"/>
            </p:cNvSpPr>
            <p:nvPr userDrawn="1"/>
          </p:nvSpPr>
          <p:spPr bwMode="auto">
            <a:xfrm>
              <a:off x="4671" y="1864"/>
              <a:ext cx="150" cy="317"/>
            </a:xfrm>
            <a:prstGeom prst="rect">
              <a:avLst/>
            </a:prstGeom>
            <a:solidFill>
              <a:srgbClr val="9ABCDE">
                <a:alpha val="27000"/>
              </a:srgb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6" name="Rectangle 17"/>
            <p:cNvSpPr>
              <a:spLocks noChangeArrowheads="1"/>
            </p:cNvSpPr>
            <p:nvPr userDrawn="1"/>
          </p:nvSpPr>
          <p:spPr bwMode="auto">
            <a:xfrm>
              <a:off x="4855" y="1864"/>
              <a:ext cx="164" cy="317"/>
            </a:xfrm>
            <a:prstGeom prst="rect">
              <a:avLst/>
            </a:prstGeom>
            <a:solidFill>
              <a:srgbClr val="9ABCDE">
                <a:alpha val="20000"/>
              </a:srgb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7" name="Rectangle 18"/>
            <p:cNvSpPr>
              <a:spLocks noChangeArrowheads="1"/>
            </p:cNvSpPr>
            <p:nvPr userDrawn="1"/>
          </p:nvSpPr>
          <p:spPr bwMode="auto">
            <a:xfrm>
              <a:off x="4428" y="1864"/>
              <a:ext cx="206" cy="317"/>
            </a:xfrm>
            <a:prstGeom prst="rect">
              <a:avLst/>
            </a:prstGeom>
            <a:solidFill>
              <a:srgbClr val="9ABCDE">
                <a:alpha val="39000"/>
              </a:srgb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</a:endParaRPr>
            </a:p>
          </p:txBody>
        </p:sp>
      </p:grpSp>
      <p:sp>
        <p:nvSpPr>
          <p:cNvPr id="8" name="Rectangle 8"/>
          <p:cNvSpPr>
            <a:spLocks noChangeArrowheads="1"/>
          </p:cNvSpPr>
          <p:nvPr userDrawn="1"/>
        </p:nvSpPr>
        <p:spPr bwMode="auto">
          <a:xfrm>
            <a:off x="1357313" y="4443413"/>
            <a:ext cx="7786687" cy="57150"/>
          </a:xfrm>
          <a:prstGeom prst="rect">
            <a:avLst/>
          </a:prstGeom>
          <a:solidFill>
            <a:srgbClr val="9ABCDE"/>
          </a:solidFill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1">
                <a:lumMod val="50000"/>
              </a:schemeClr>
            </a:outerShdw>
          </a:effectLst>
        </p:spPr>
        <p:txBody>
          <a:bodyPr wrap="none" lIns="91431" tIns="45715" rIns="91431" bIns="45715" anchor="ctr"/>
          <a:lstStyle/>
          <a:p>
            <a:pPr>
              <a:defRPr/>
            </a:pP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214414" y="3286125"/>
            <a:ext cx="7772400" cy="1470025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tx2">
                    <a:lumMod val="50000"/>
                  </a:schemeClr>
                </a:solidFill>
                <a:latin typeface="HY헤드라인M" pitchFamily="18" charset="-127"/>
                <a:ea typeface="HY헤드라인M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0" name="바닥글 개체 틀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59585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987" y="6169107"/>
            <a:ext cx="9144000" cy="688893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23528" y="147112"/>
            <a:ext cx="6264696" cy="401568"/>
          </a:xfrm>
        </p:spPr>
        <p:txBody>
          <a:bodyPr>
            <a:noAutofit/>
          </a:bodyPr>
          <a:lstStyle>
            <a:lvl1pPr algn="l">
              <a:defRPr sz="280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고딕 ExtraBold" pitchFamily="50" charset="-127"/>
                <a:ea typeface="나눔고딕 ExtraBold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197295" y="659829"/>
            <a:ext cx="8911209" cy="5361459"/>
          </a:xfrm>
        </p:spPr>
        <p:txBody>
          <a:bodyPr/>
          <a:lstStyle>
            <a:lvl1pPr marL="361950" indent="-361950" latinLnBrk="0">
              <a:spcBef>
                <a:spcPts val="0"/>
              </a:spcBef>
              <a:buFont typeface="Arial" pitchFamily="34" charset="0"/>
              <a:buBlip>
                <a:blip r:embed="rId3"/>
              </a:buBlip>
              <a:defRPr sz="2000" baseline="0">
                <a:latin typeface="나눔고딕 ExtraBold" pitchFamily="50" charset="-127"/>
                <a:ea typeface="나눔고딕 ExtraBold" pitchFamily="50" charset="-127"/>
              </a:defRPr>
            </a:lvl1pPr>
            <a:lvl2pPr marL="381000" indent="0" latinLnBrk="0">
              <a:buNone/>
              <a:defRPr sz="200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2pPr>
            <a:lvl3pPr latinLnBrk="0">
              <a:defRPr sz="180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3pPr>
            <a:lvl4pPr latinLnBrk="0">
              <a:defRPr sz="160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4pPr>
            <a:lvl5pPr latinLnBrk="0">
              <a:defRPr sz="140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5pPr>
          </a:lstStyle>
          <a:p>
            <a:pPr marL="361950" indent="-361950">
              <a:spcBef>
                <a:spcPts val="0"/>
              </a:spcBef>
              <a:buFont typeface="Arial" pitchFamily="34" charset="0"/>
              <a:buBlip>
                <a:blip r:embed="rId3"/>
              </a:buBlip>
            </a:pPr>
            <a:r>
              <a:rPr lang="ko-KR" altLang="en-US" sz="2400" b="1" dirty="0"/>
              <a:t>마스터 제목</a:t>
            </a:r>
            <a:endParaRPr lang="en-US" altLang="ko-KR" sz="2400" dirty="0"/>
          </a:p>
          <a:p>
            <a:pPr marL="541338" lvl="1" indent="-182563" eaLnBrk="0" fontAlgn="base" hangingPunct="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rgbClr val="0000FF"/>
                </a:solidFill>
              </a:rPr>
              <a:t>둘째 수준</a:t>
            </a:r>
            <a:endParaRPr lang="en-US" altLang="ko-KR" sz="2000" b="1" dirty="0">
              <a:solidFill>
                <a:srgbClr val="0000FF"/>
              </a:solidFill>
            </a:endParaRP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8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4283968" y="6597351"/>
            <a:ext cx="648072" cy="260649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</a:lstStyle>
          <a:p>
            <a:fld id="{6BCCB3AF-423D-41CB-AFF9-3007F6A0777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>
                <a:latin typeface="나눔고딕 ExtraBold" pitchFamily="50" charset="-127"/>
                <a:ea typeface="나눔고딕 ExtraBold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pic>
        <p:nvPicPr>
          <p:cNvPr id="11" name="그림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987" y="6169107"/>
            <a:ext cx="9144000" cy="688893"/>
          </a:xfrm>
          <a:prstGeom prst="rect">
            <a:avLst/>
          </a:prstGeom>
        </p:spPr>
      </p:pic>
      <p:sp>
        <p:nvSpPr>
          <p:cNvPr id="13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4283968" y="6556058"/>
            <a:ext cx="648072" cy="36512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</a:lstStyle>
          <a:p>
            <a:fld id="{6BCCB3AF-423D-41CB-AFF9-3007F6A0777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CB3AF-423D-41CB-AFF9-3007F6A0777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pic>
        <p:nvPicPr>
          <p:cNvPr id="14" name="그림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987" y="6169107"/>
            <a:ext cx="9144000" cy="688893"/>
          </a:xfrm>
          <a:prstGeom prst="rect">
            <a:avLst/>
          </a:prstGeom>
        </p:spPr>
      </p:pic>
      <p:sp>
        <p:nvSpPr>
          <p:cNvPr id="1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4283968" y="6556058"/>
            <a:ext cx="648072" cy="36512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</a:lstStyle>
          <a:p>
            <a:fld id="{6BCCB3AF-423D-41CB-AFF9-3007F6A0777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pic>
        <p:nvPicPr>
          <p:cNvPr id="10" name="그림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987" y="6169107"/>
            <a:ext cx="9144000" cy="688893"/>
          </a:xfrm>
          <a:prstGeom prst="rect">
            <a:avLst/>
          </a:prstGeom>
        </p:spPr>
      </p:pic>
      <p:sp>
        <p:nvSpPr>
          <p:cNvPr id="12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4283968" y="6556058"/>
            <a:ext cx="648072" cy="36512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</a:lstStyle>
          <a:p>
            <a:fld id="{6BCCB3AF-423D-41CB-AFF9-3007F6A0777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987" y="6169107"/>
            <a:ext cx="9144000" cy="688893"/>
          </a:xfrm>
          <a:prstGeom prst="rect">
            <a:avLst/>
          </a:prstGeom>
        </p:spPr>
      </p:pic>
      <p:sp>
        <p:nvSpPr>
          <p:cNvPr id="12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4283968" y="6556058"/>
            <a:ext cx="648072" cy="36512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</a:lstStyle>
          <a:p>
            <a:fld id="{6BCCB3AF-423D-41CB-AFF9-3007F6A0777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pic>
        <p:nvPicPr>
          <p:cNvPr id="12" name="그림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987" y="6169107"/>
            <a:ext cx="9144000" cy="688893"/>
          </a:xfrm>
          <a:prstGeom prst="rect">
            <a:avLst/>
          </a:prstGeom>
        </p:spPr>
      </p:pic>
      <p:sp>
        <p:nvSpPr>
          <p:cNvPr id="14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4283968" y="6556058"/>
            <a:ext cx="648072" cy="36512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</a:lstStyle>
          <a:p>
            <a:fld id="{6BCCB3AF-423D-41CB-AFF9-3007F6A0777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pic>
        <p:nvPicPr>
          <p:cNvPr id="12" name="그림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987" y="6169107"/>
            <a:ext cx="9144000" cy="688893"/>
          </a:xfrm>
          <a:prstGeom prst="rect">
            <a:avLst/>
          </a:prstGeom>
        </p:spPr>
      </p:pic>
      <p:sp>
        <p:nvSpPr>
          <p:cNvPr id="14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4283968" y="6556058"/>
            <a:ext cx="648072" cy="36512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</a:lstStyle>
          <a:p>
            <a:fld id="{6BCCB3AF-423D-41CB-AFF9-3007F6A0777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CCB3AF-423D-41CB-AFF9-3007F6A0777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14" cstate="print"/>
          <a:srcRect l="3016" t="5763" r="1886"/>
          <a:stretch/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4" name="그룹 13"/>
          <p:cNvGrpSpPr/>
          <p:nvPr/>
        </p:nvGrpSpPr>
        <p:grpSpPr>
          <a:xfrm>
            <a:off x="241996" y="0"/>
            <a:ext cx="8902004" cy="392867"/>
            <a:chOff x="241067" y="4763"/>
            <a:chExt cx="8902004" cy="392867"/>
          </a:xfrm>
          <a:effectLst>
            <a:outerShdw blurRad="50800" dist="38100" dir="5400000" algn="t" rotWithShape="0">
              <a:prstClr val="black">
                <a:alpha val="12000"/>
              </a:prstClr>
            </a:outerShdw>
          </a:effectLst>
        </p:grpSpPr>
        <p:sp>
          <p:nvSpPr>
            <p:cNvPr id="17" name="직사각형 11"/>
            <p:cNvSpPr/>
            <p:nvPr userDrawn="1"/>
          </p:nvSpPr>
          <p:spPr bwMode="auto">
            <a:xfrm>
              <a:off x="6516215" y="60697"/>
              <a:ext cx="2171699" cy="283270"/>
            </a:xfrm>
            <a:custGeom>
              <a:avLst/>
              <a:gdLst>
                <a:gd name="connsiteX0" fmla="*/ 0 w 2195736"/>
                <a:gd name="connsiteY0" fmla="*/ 0 h 283270"/>
                <a:gd name="connsiteX1" fmla="*/ 2195736 w 2195736"/>
                <a:gd name="connsiteY1" fmla="*/ 0 h 283270"/>
                <a:gd name="connsiteX2" fmla="*/ 2195736 w 2195736"/>
                <a:gd name="connsiteY2" fmla="*/ 283270 h 283270"/>
                <a:gd name="connsiteX3" fmla="*/ 0 w 2195736"/>
                <a:gd name="connsiteY3" fmla="*/ 283270 h 283270"/>
                <a:gd name="connsiteX4" fmla="*/ 0 w 2195736"/>
                <a:gd name="connsiteY4" fmla="*/ 0 h 283270"/>
                <a:gd name="connsiteX0" fmla="*/ 0 w 2195736"/>
                <a:gd name="connsiteY0" fmla="*/ 0 h 283270"/>
                <a:gd name="connsiteX1" fmla="*/ 2195736 w 2195736"/>
                <a:gd name="connsiteY1" fmla="*/ 0 h 283270"/>
                <a:gd name="connsiteX2" fmla="*/ 2195736 w 2195736"/>
                <a:gd name="connsiteY2" fmla="*/ 283270 h 283270"/>
                <a:gd name="connsiteX3" fmla="*/ 504825 w 2195736"/>
                <a:gd name="connsiteY3" fmla="*/ 283270 h 283270"/>
                <a:gd name="connsiteX4" fmla="*/ 0 w 2195736"/>
                <a:gd name="connsiteY4" fmla="*/ 0 h 283270"/>
                <a:gd name="connsiteX0" fmla="*/ 0 w 2195736"/>
                <a:gd name="connsiteY0" fmla="*/ 0 h 283270"/>
                <a:gd name="connsiteX1" fmla="*/ 2195736 w 2195736"/>
                <a:gd name="connsiteY1" fmla="*/ 0 h 283270"/>
                <a:gd name="connsiteX2" fmla="*/ 2195736 w 2195736"/>
                <a:gd name="connsiteY2" fmla="*/ 283270 h 283270"/>
                <a:gd name="connsiteX3" fmla="*/ 504825 w 2195736"/>
                <a:gd name="connsiteY3" fmla="*/ 283270 h 283270"/>
                <a:gd name="connsiteX4" fmla="*/ 0 w 2195736"/>
                <a:gd name="connsiteY4" fmla="*/ 0 h 283270"/>
                <a:gd name="connsiteX0" fmla="*/ 124669 w 2320405"/>
                <a:gd name="connsiteY0" fmla="*/ 0 h 283270"/>
                <a:gd name="connsiteX1" fmla="*/ 2320405 w 2320405"/>
                <a:gd name="connsiteY1" fmla="*/ 0 h 283270"/>
                <a:gd name="connsiteX2" fmla="*/ 2320405 w 2320405"/>
                <a:gd name="connsiteY2" fmla="*/ 283270 h 283270"/>
                <a:gd name="connsiteX3" fmla="*/ 629494 w 2320405"/>
                <a:gd name="connsiteY3" fmla="*/ 283270 h 283270"/>
                <a:gd name="connsiteX4" fmla="*/ 310630 w 2320405"/>
                <a:gd name="connsiteY4" fmla="*/ 123875 h 283270"/>
                <a:gd name="connsiteX5" fmla="*/ 124669 w 2320405"/>
                <a:gd name="connsiteY5" fmla="*/ 0 h 283270"/>
                <a:gd name="connsiteX0" fmla="*/ 124669 w 2320405"/>
                <a:gd name="connsiteY0" fmla="*/ 0 h 283270"/>
                <a:gd name="connsiteX1" fmla="*/ 2320405 w 2320405"/>
                <a:gd name="connsiteY1" fmla="*/ 0 h 283270"/>
                <a:gd name="connsiteX2" fmla="*/ 2320405 w 2320405"/>
                <a:gd name="connsiteY2" fmla="*/ 283270 h 283270"/>
                <a:gd name="connsiteX3" fmla="*/ 629494 w 2320405"/>
                <a:gd name="connsiteY3" fmla="*/ 283270 h 283270"/>
                <a:gd name="connsiteX4" fmla="*/ 310630 w 2320405"/>
                <a:gd name="connsiteY4" fmla="*/ 123875 h 283270"/>
                <a:gd name="connsiteX5" fmla="*/ 124669 w 2320405"/>
                <a:gd name="connsiteY5" fmla="*/ 0 h 283270"/>
                <a:gd name="connsiteX0" fmla="*/ 137340 w 2333076"/>
                <a:gd name="connsiteY0" fmla="*/ 0 h 283270"/>
                <a:gd name="connsiteX1" fmla="*/ 2333076 w 2333076"/>
                <a:gd name="connsiteY1" fmla="*/ 0 h 283270"/>
                <a:gd name="connsiteX2" fmla="*/ 2333076 w 2333076"/>
                <a:gd name="connsiteY2" fmla="*/ 283270 h 283270"/>
                <a:gd name="connsiteX3" fmla="*/ 642165 w 2333076"/>
                <a:gd name="connsiteY3" fmla="*/ 283270 h 283270"/>
                <a:gd name="connsiteX4" fmla="*/ 259007 w 2333076"/>
                <a:gd name="connsiteY4" fmla="*/ 31006 h 283270"/>
                <a:gd name="connsiteX5" fmla="*/ 137340 w 2333076"/>
                <a:gd name="connsiteY5" fmla="*/ 0 h 283270"/>
                <a:gd name="connsiteX0" fmla="*/ 137340 w 2333076"/>
                <a:gd name="connsiteY0" fmla="*/ 0 h 283270"/>
                <a:gd name="connsiteX1" fmla="*/ 2333076 w 2333076"/>
                <a:gd name="connsiteY1" fmla="*/ 0 h 283270"/>
                <a:gd name="connsiteX2" fmla="*/ 2333076 w 2333076"/>
                <a:gd name="connsiteY2" fmla="*/ 283270 h 283270"/>
                <a:gd name="connsiteX3" fmla="*/ 642165 w 2333076"/>
                <a:gd name="connsiteY3" fmla="*/ 283270 h 283270"/>
                <a:gd name="connsiteX4" fmla="*/ 259007 w 2333076"/>
                <a:gd name="connsiteY4" fmla="*/ 31006 h 283270"/>
                <a:gd name="connsiteX5" fmla="*/ 137340 w 2333076"/>
                <a:gd name="connsiteY5" fmla="*/ 0 h 283270"/>
                <a:gd name="connsiteX0" fmla="*/ 137340 w 2333076"/>
                <a:gd name="connsiteY0" fmla="*/ 0 h 283270"/>
                <a:gd name="connsiteX1" fmla="*/ 2333076 w 2333076"/>
                <a:gd name="connsiteY1" fmla="*/ 0 h 283270"/>
                <a:gd name="connsiteX2" fmla="*/ 2333076 w 2333076"/>
                <a:gd name="connsiteY2" fmla="*/ 283270 h 283270"/>
                <a:gd name="connsiteX3" fmla="*/ 642165 w 2333076"/>
                <a:gd name="connsiteY3" fmla="*/ 283270 h 283270"/>
                <a:gd name="connsiteX4" fmla="*/ 259007 w 2333076"/>
                <a:gd name="connsiteY4" fmla="*/ 31006 h 283270"/>
                <a:gd name="connsiteX5" fmla="*/ 137340 w 2333076"/>
                <a:gd name="connsiteY5" fmla="*/ 0 h 283270"/>
                <a:gd name="connsiteX0" fmla="*/ 161312 w 2261798"/>
                <a:gd name="connsiteY0" fmla="*/ 0 h 288033"/>
                <a:gd name="connsiteX1" fmla="*/ 2261798 w 2261798"/>
                <a:gd name="connsiteY1" fmla="*/ 4763 h 288033"/>
                <a:gd name="connsiteX2" fmla="*/ 2261798 w 2261798"/>
                <a:gd name="connsiteY2" fmla="*/ 288033 h 288033"/>
                <a:gd name="connsiteX3" fmla="*/ 570887 w 2261798"/>
                <a:gd name="connsiteY3" fmla="*/ 288033 h 288033"/>
                <a:gd name="connsiteX4" fmla="*/ 187729 w 2261798"/>
                <a:gd name="connsiteY4" fmla="*/ 35769 h 288033"/>
                <a:gd name="connsiteX5" fmla="*/ 161312 w 2261798"/>
                <a:gd name="connsiteY5" fmla="*/ 0 h 288033"/>
                <a:gd name="connsiteX0" fmla="*/ 164142 w 2255103"/>
                <a:gd name="connsiteY0" fmla="*/ 0 h 288033"/>
                <a:gd name="connsiteX1" fmla="*/ 2255103 w 2255103"/>
                <a:gd name="connsiteY1" fmla="*/ 4763 h 288033"/>
                <a:gd name="connsiteX2" fmla="*/ 2255103 w 2255103"/>
                <a:gd name="connsiteY2" fmla="*/ 288033 h 288033"/>
                <a:gd name="connsiteX3" fmla="*/ 564192 w 2255103"/>
                <a:gd name="connsiteY3" fmla="*/ 288033 h 288033"/>
                <a:gd name="connsiteX4" fmla="*/ 181034 w 2255103"/>
                <a:gd name="connsiteY4" fmla="*/ 35769 h 288033"/>
                <a:gd name="connsiteX5" fmla="*/ 164142 w 2255103"/>
                <a:gd name="connsiteY5" fmla="*/ 0 h 288033"/>
                <a:gd name="connsiteX0" fmla="*/ 160988 w 2251949"/>
                <a:gd name="connsiteY0" fmla="*/ 1095 h 289128"/>
                <a:gd name="connsiteX1" fmla="*/ 2251949 w 2251949"/>
                <a:gd name="connsiteY1" fmla="*/ 5858 h 289128"/>
                <a:gd name="connsiteX2" fmla="*/ 2251949 w 2251949"/>
                <a:gd name="connsiteY2" fmla="*/ 289128 h 289128"/>
                <a:gd name="connsiteX3" fmla="*/ 561038 w 2251949"/>
                <a:gd name="connsiteY3" fmla="*/ 289128 h 289128"/>
                <a:gd name="connsiteX4" fmla="*/ 177880 w 2251949"/>
                <a:gd name="connsiteY4" fmla="*/ 36864 h 289128"/>
                <a:gd name="connsiteX5" fmla="*/ 160988 w 2251949"/>
                <a:gd name="connsiteY5" fmla="*/ 1095 h 289128"/>
                <a:gd name="connsiteX0" fmla="*/ 160988 w 2251949"/>
                <a:gd name="connsiteY0" fmla="*/ 1095 h 289128"/>
                <a:gd name="connsiteX1" fmla="*/ 2251949 w 2251949"/>
                <a:gd name="connsiteY1" fmla="*/ 5858 h 289128"/>
                <a:gd name="connsiteX2" fmla="*/ 2251949 w 2251949"/>
                <a:gd name="connsiteY2" fmla="*/ 289128 h 289128"/>
                <a:gd name="connsiteX3" fmla="*/ 561038 w 2251949"/>
                <a:gd name="connsiteY3" fmla="*/ 289128 h 289128"/>
                <a:gd name="connsiteX4" fmla="*/ 177880 w 2251949"/>
                <a:gd name="connsiteY4" fmla="*/ 36864 h 289128"/>
                <a:gd name="connsiteX5" fmla="*/ 160988 w 2251949"/>
                <a:gd name="connsiteY5" fmla="*/ 1095 h 289128"/>
                <a:gd name="connsiteX0" fmla="*/ 159557 w 2250518"/>
                <a:gd name="connsiteY0" fmla="*/ 677 h 288710"/>
                <a:gd name="connsiteX1" fmla="*/ 2250518 w 2250518"/>
                <a:gd name="connsiteY1" fmla="*/ 5440 h 288710"/>
                <a:gd name="connsiteX2" fmla="*/ 2250518 w 2250518"/>
                <a:gd name="connsiteY2" fmla="*/ 288710 h 288710"/>
                <a:gd name="connsiteX3" fmla="*/ 559607 w 2250518"/>
                <a:gd name="connsiteY3" fmla="*/ 288710 h 288710"/>
                <a:gd name="connsiteX4" fmla="*/ 181212 w 2250518"/>
                <a:gd name="connsiteY4" fmla="*/ 38827 h 288710"/>
                <a:gd name="connsiteX5" fmla="*/ 159557 w 2250518"/>
                <a:gd name="connsiteY5" fmla="*/ 677 h 288710"/>
                <a:gd name="connsiteX0" fmla="*/ 159557 w 2250518"/>
                <a:gd name="connsiteY0" fmla="*/ 677 h 288710"/>
                <a:gd name="connsiteX1" fmla="*/ 2250518 w 2250518"/>
                <a:gd name="connsiteY1" fmla="*/ 5440 h 288710"/>
                <a:gd name="connsiteX2" fmla="*/ 2250518 w 2250518"/>
                <a:gd name="connsiteY2" fmla="*/ 288710 h 288710"/>
                <a:gd name="connsiteX3" fmla="*/ 559607 w 2250518"/>
                <a:gd name="connsiteY3" fmla="*/ 288710 h 288710"/>
                <a:gd name="connsiteX4" fmla="*/ 331231 w 2250518"/>
                <a:gd name="connsiteY4" fmla="*/ 174560 h 288710"/>
                <a:gd name="connsiteX5" fmla="*/ 181212 w 2250518"/>
                <a:gd name="connsiteY5" fmla="*/ 38827 h 288710"/>
                <a:gd name="connsiteX6" fmla="*/ 159557 w 2250518"/>
                <a:gd name="connsiteY6" fmla="*/ 677 h 288710"/>
                <a:gd name="connsiteX0" fmla="*/ 159557 w 2250518"/>
                <a:gd name="connsiteY0" fmla="*/ 677 h 288710"/>
                <a:gd name="connsiteX1" fmla="*/ 2250518 w 2250518"/>
                <a:gd name="connsiteY1" fmla="*/ 5440 h 288710"/>
                <a:gd name="connsiteX2" fmla="*/ 2250518 w 2250518"/>
                <a:gd name="connsiteY2" fmla="*/ 288710 h 288710"/>
                <a:gd name="connsiteX3" fmla="*/ 559607 w 2250518"/>
                <a:gd name="connsiteY3" fmla="*/ 288710 h 288710"/>
                <a:gd name="connsiteX4" fmla="*/ 331231 w 2250518"/>
                <a:gd name="connsiteY4" fmla="*/ 174560 h 288710"/>
                <a:gd name="connsiteX5" fmla="*/ 181212 w 2250518"/>
                <a:gd name="connsiteY5" fmla="*/ 38827 h 288710"/>
                <a:gd name="connsiteX6" fmla="*/ 159557 w 2250518"/>
                <a:gd name="connsiteY6" fmla="*/ 677 h 288710"/>
                <a:gd name="connsiteX0" fmla="*/ 159557 w 2250518"/>
                <a:gd name="connsiteY0" fmla="*/ 677 h 288710"/>
                <a:gd name="connsiteX1" fmla="*/ 2250518 w 2250518"/>
                <a:gd name="connsiteY1" fmla="*/ 5440 h 288710"/>
                <a:gd name="connsiteX2" fmla="*/ 2250518 w 2250518"/>
                <a:gd name="connsiteY2" fmla="*/ 288710 h 288710"/>
                <a:gd name="connsiteX3" fmla="*/ 650095 w 2250518"/>
                <a:gd name="connsiteY3" fmla="*/ 279185 h 288710"/>
                <a:gd name="connsiteX4" fmla="*/ 331231 w 2250518"/>
                <a:gd name="connsiteY4" fmla="*/ 174560 h 288710"/>
                <a:gd name="connsiteX5" fmla="*/ 181212 w 2250518"/>
                <a:gd name="connsiteY5" fmla="*/ 38827 h 288710"/>
                <a:gd name="connsiteX6" fmla="*/ 159557 w 2250518"/>
                <a:gd name="connsiteY6" fmla="*/ 677 h 288710"/>
                <a:gd name="connsiteX0" fmla="*/ 159557 w 2250518"/>
                <a:gd name="connsiteY0" fmla="*/ 677 h 288710"/>
                <a:gd name="connsiteX1" fmla="*/ 2250518 w 2250518"/>
                <a:gd name="connsiteY1" fmla="*/ 5440 h 288710"/>
                <a:gd name="connsiteX2" fmla="*/ 2250518 w 2250518"/>
                <a:gd name="connsiteY2" fmla="*/ 288710 h 288710"/>
                <a:gd name="connsiteX3" fmla="*/ 650095 w 2250518"/>
                <a:gd name="connsiteY3" fmla="*/ 279185 h 288710"/>
                <a:gd name="connsiteX4" fmla="*/ 343138 w 2250518"/>
                <a:gd name="connsiteY4" fmla="*/ 167416 h 288710"/>
                <a:gd name="connsiteX5" fmla="*/ 181212 w 2250518"/>
                <a:gd name="connsiteY5" fmla="*/ 38827 h 288710"/>
                <a:gd name="connsiteX6" fmla="*/ 159557 w 2250518"/>
                <a:gd name="connsiteY6" fmla="*/ 677 h 288710"/>
                <a:gd name="connsiteX0" fmla="*/ 159557 w 2250518"/>
                <a:gd name="connsiteY0" fmla="*/ 677 h 288710"/>
                <a:gd name="connsiteX1" fmla="*/ 2250518 w 2250518"/>
                <a:gd name="connsiteY1" fmla="*/ 5440 h 288710"/>
                <a:gd name="connsiteX2" fmla="*/ 2250518 w 2250518"/>
                <a:gd name="connsiteY2" fmla="*/ 288710 h 288710"/>
                <a:gd name="connsiteX3" fmla="*/ 650095 w 2250518"/>
                <a:gd name="connsiteY3" fmla="*/ 279185 h 288710"/>
                <a:gd name="connsiteX4" fmla="*/ 343138 w 2250518"/>
                <a:gd name="connsiteY4" fmla="*/ 167416 h 288710"/>
                <a:gd name="connsiteX5" fmla="*/ 181212 w 2250518"/>
                <a:gd name="connsiteY5" fmla="*/ 38827 h 288710"/>
                <a:gd name="connsiteX6" fmla="*/ 159557 w 2250518"/>
                <a:gd name="connsiteY6" fmla="*/ 677 h 288710"/>
                <a:gd name="connsiteX0" fmla="*/ 159557 w 2250518"/>
                <a:gd name="connsiteY0" fmla="*/ 677 h 288710"/>
                <a:gd name="connsiteX1" fmla="*/ 2250518 w 2250518"/>
                <a:gd name="connsiteY1" fmla="*/ 5440 h 288710"/>
                <a:gd name="connsiteX2" fmla="*/ 2250518 w 2250518"/>
                <a:gd name="connsiteY2" fmla="*/ 288710 h 288710"/>
                <a:gd name="connsiteX3" fmla="*/ 650095 w 2250518"/>
                <a:gd name="connsiteY3" fmla="*/ 279185 h 288710"/>
                <a:gd name="connsiteX4" fmla="*/ 212169 w 2250518"/>
                <a:gd name="connsiteY4" fmla="*/ 53116 h 288710"/>
                <a:gd name="connsiteX5" fmla="*/ 181212 w 2250518"/>
                <a:gd name="connsiteY5" fmla="*/ 38827 h 288710"/>
                <a:gd name="connsiteX6" fmla="*/ 159557 w 2250518"/>
                <a:gd name="connsiteY6" fmla="*/ 677 h 288710"/>
                <a:gd name="connsiteX0" fmla="*/ 159557 w 2250518"/>
                <a:gd name="connsiteY0" fmla="*/ 677 h 288710"/>
                <a:gd name="connsiteX1" fmla="*/ 2250518 w 2250518"/>
                <a:gd name="connsiteY1" fmla="*/ 5440 h 288710"/>
                <a:gd name="connsiteX2" fmla="*/ 2250518 w 2250518"/>
                <a:gd name="connsiteY2" fmla="*/ 288710 h 288710"/>
                <a:gd name="connsiteX3" fmla="*/ 650095 w 2250518"/>
                <a:gd name="connsiteY3" fmla="*/ 279185 h 288710"/>
                <a:gd name="connsiteX4" fmla="*/ 212169 w 2250518"/>
                <a:gd name="connsiteY4" fmla="*/ 53116 h 288710"/>
                <a:gd name="connsiteX5" fmla="*/ 181212 w 2250518"/>
                <a:gd name="connsiteY5" fmla="*/ 38827 h 288710"/>
                <a:gd name="connsiteX6" fmla="*/ 159557 w 2250518"/>
                <a:gd name="connsiteY6" fmla="*/ 677 h 288710"/>
                <a:gd name="connsiteX0" fmla="*/ 159557 w 2250518"/>
                <a:gd name="connsiteY0" fmla="*/ 677 h 288710"/>
                <a:gd name="connsiteX1" fmla="*/ 2250518 w 2250518"/>
                <a:gd name="connsiteY1" fmla="*/ 5440 h 288710"/>
                <a:gd name="connsiteX2" fmla="*/ 2250518 w 2250518"/>
                <a:gd name="connsiteY2" fmla="*/ 288710 h 288710"/>
                <a:gd name="connsiteX3" fmla="*/ 650095 w 2250518"/>
                <a:gd name="connsiteY3" fmla="*/ 279185 h 288710"/>
                <a:gd name="connsiteX4" fmla="*/ 307419 w 2250518"/>
                <a:gd name="connsiteY4" fmla="*/ 122173 h 288710"/>
                <a:gd name="connsiteX5" fmla="*/ 181212 w 2250518"/>
                <a:gd name="connsiteY5" fmla="*/ 38827 h 288710"/>
                <a:gd name="connsiteX6" fmla="*/ 159557 w 2250518"/>
                <a:gd name="connsiteY6" fmla="*/ 677 h 288710"/>
                <a:gd name="connsiteX0" fmla="*/ 159557 w 2250518"/>
                <a:gd name="connsiteY0" fmla="*/ 677 h 288710"/>
                <a:gd name="connsiteX1" fmla="*/ 2250518 w 2250518"/>
                <a:gd name="connsiteY1" fmla="*/ 5440 h 288710"/>
                <a:gd name="connsiteX2" fmla="*/ 2250518 w 2250518"/>
                <a:gd name="connsiteY2" fmla="*/ 288710 h 288710"/>
                <a:gd name="connsiteX3" fmla="*/ 650095 w 2250518"/>
                <a:gd name="connsiteY3" fmla="*/ 279185 h 288710"/>
                <a:gd name="connsiteX4" fmla="*/ 307419 w 2250518"/>
                <a:gd name="connsiteY4" fmla="*/ 122173 h 288710"/>
                <a:gd name="connsiteX5" fmla="*/ 181212 w 2250518"/>
                <a:gd name="connsiteY5" fmla="*/ 38827 h 288710"/>
                <a:gd name="connsiteX6" fmla="*/ 159557 w 2250518"/>
                <a:gd name="connsiteY6" fmla="*/ 677 h 288710"/>
                <a:gd name="connsiteX0" fmla="*/ 159557 w 2250518"/>
                <a:gd name="connsiteY0" fmla="*/ 677 h 288710"/>
                <a:gd name="connsiteX1" fmla="*/ 2250518 w 2250518"/>
                <a:gd name="connsiteY1" fmla="*/ 5440 h 288710"/>
                <a:gd name="connsiteX2" fmla="*/ 2250518 w 2250518"/>
                <a:gd name="connsiteY2" fmla="*/ 288710 h 288710"/>
                <a:gd name="connsiteX3" fmla="*/ 650095 w 2250518"/>
                <a:gd name="connsiteY3" fmla="*/ 279185 h 288710"/>
                <a:gd name="connsiteX4" fmla="*/ 305038 w 2250518"/>
                <a:gd name="connsiteY4" fmla="*/ 136461 h 288710"/>
                <a:gd name="connsiteX5" fmla="*/ 181212 w 2250518"/>
                <a:gd name="connsiteY5" fmla="*/ 38827 h 288710"/>
                <a:gd name="connsiteX6" fmla="*/ 159557 w 2250518"/>
                <a:gd name="connsiteY6" fmla="*/ 677 h 288710"/>
                <a:gd name="connsiteX0" fmla="*/ 159557 w 2250518"/>
                <a:gd name="connsiteY0" fmla="*/ 677 h 288710"/>
                <a:gd name="connsiteX1" fmla="*/ 2250518 w 2250518"/>
                <a:gd name="connsiteY1" fmla="*/ 5440 h 288710"/>
                <a:gd name="connsiteX2" fmla="*/ 2250518 w 2250518"/>
                <a:gd name="connsiteY2" fmla="*/ 288710 h 288710"/>
                <a:gd name="connsiteX3" fmla="*/ 650095 w 2250518"/>
                <a:gd name="connsiteY3" fmla="*/ 279185 h 288710"/>
                <a:gd name="connsiteX4" fmla="*/ 305038 w 2250518"/>
                <a:gd name="connsiteY4" fmla="*/ 136461 h 288710"/>
                <a:gd name="connsiteX5" fmla="*/ 181212 w 2250518"/>
                <a:gd name="connsiteY5" fmla="*/ 38827 h 288710"/>
                <a:gd name="connsiteX6" fmla="*/ 159557 w 2250518"/>
                <a:gd name="connsiteY6" fmla="*/ 677 h 288710"/>
                <a:gd name="connsiteX0" fmla="*/ 157781 w 2248742"/>
                <a:gd name="connsiteY0" fmla="*/ 1039 h 289072"/>
                <a:gd name="connsiteX1" fmla="*/ 2248742 w 2248742"/>
                <a:gd name="connsiteY1" fmla="*/ 5802 h 289072"/>
                <a:gd name="connsiteX2" fmla="*/ 2248742 w 2248742"/>
                <a:gd name="connsiteY2" fmla="*/ 289072 h 289072"/>
                <a:gd name="connsiteX3" fmla="*/ 648319 w 2248742"/>
                <a:gd name="connsiteY3" fmla="*/ 279547 h 289072"/>
                <a:gd name="connsiteX4" fmla="*/ 303262 w 2248742"/>
                <a:gd name="connsiteY4" fmla="*/ 136823 h 289072"/>
                <a:gd name="connsiteX5" fmla="*/ 179436 w 2248742"/>
                <a:gd name="connsiteY5" fmla="*/ 39189 h 289072"/>
                <a:gd name="connsiteX6" fmla="*/ 157781 w 2248742"/>
                <a:gd name="connsiteY6" fmla="*/ 1039 h 289072"/>
                <a:gd name="connsiteX0" fmla="*/ 157781 w 2248742"/>
                <a:gd name="connsiteY0" fmla="*/ 1039 h 289072"/>
                <a:gd name="connsiteX1" fmla="*/ 2248742 w 2248742"/>
                <a:gd name="connsiteY1" fmla="*/ 5802 h 289072"/>
                <a:gd name="connsiteX2" fmla="*/ 2248742 w 2248742"/>
                <a:gd name="connsiteY2" fmla="*/ 289072 h 289072"/>
                <a:gd name="connsiteX3" fmla="*/ 648319 w 2248742"/>
                <a:gd name="connsiteY3" fmla="*/ 279547 h 289072"/>
                <a:gd name="connsiteX4" fmla="*/ 369937 w 2248742"/>
                <a:gd name="connsiteY4" fmla="*/ 179686 h 289072"/>
                <a:gd name="connsiteX5" fmla="*/ 179436 w 2248742"/>
                <a:gd name="connsiteY5" fmla="*/ 39189 h 289072"/>
                <a:gd name="connsiteX6" fmla="*/ 157781 w 2248742"/>
                <a:gd name="connsiteY6" fmla="*/ 1039 h 289072"/>
                <a:gd name="connsiteX0" fmla="*/ 157781 w 2248742"/>
                <a:gd name="connsiteY0" fmla="*/ 1039 h 289072"/>
                <a:gd name="connsiteX1" fmla="*/ 2248742 w 2248742"/>
                <a:gd name="connsiteY1" fmla="*/ 5802 h 289072"/>
                <a:gd name="connsiteX2" fmla="*/ 2248742 w 2248742"/>
                <a:gd name="connsiteY2" fmla="*/ 289072 h 289072"/>
                <a:gd name="connsiteX3" fmla="*/ 648319 w 2248742"/>
                <a:gd name="connsiteY3" fmla="*/ 279547 h 289072"/>
                <a:gd name="connsiteX4" fmla="*/ 253256 w 2248742"/>
                <a:gd name="connsiteY4" fmla="*/ 96342 h 289072"/>
                <a:gd name="connsiteX5" fmla="*/ 179436 w 2248742"/>
                <a:gd name="connsiteY5" fmla="*/ 39189 h 289072"/>
                <a:gd name="connsiteX6" fmla="*/ 157781 w 2248742"/>
                <a:gd name="connsiteY6" fmla="*/ 1039 h 289072"/>
                <a:gd name="connsiteX0" fmla="*/ 141696 w 2232657"/>
                <a:gd name="connsiteY0" fmla="*/ 0 h 288033"/>
                <a:gd name="connsiteX1" fmla="*/ 2232657 w 2232657"/>
                <a:gd name="connsiteY1" fmla="*/ 4763 h 288033"/>
                <a:gd name="connsiteX2" fmla="*/ 2232657 w 2232657"/>
                <a:gd name="connsiteY2" fmla="*/ 288033 h 288033"/>
                <a:gd name="connsiteX3" fmla="*/ 632234 w 2232657"/>
                <a:gd name="connsiteY3" fmla="*/ 278508 h 288033"/>
                <a:gd name="connsiteX4" fmla="*/ 237171 w 2232657"/>
                <a:gd name="connsiteY4" fmla="*/ 95303 h 288033"/>
                <a:gd name="connsiteX5" fmla="*/ 141696 w 2232657"/>
                <a:gd name="connsiteY5" fmla="*/ 0 h 288033"/>
                <a:gd name="connsiteX0" fmla="*/ 116057 w 2340368"/>
                <a:gd name="connsiteY0" fmla="*/ 0 h 285651"/>
                <a:gd name="connsiteX1" fmla="*/ 2340368 w 2340368"/>
                <a:gd name="connsiteY1" fmla="*/ 2381 h 285651"/>
                <a:gd name="connsiteX2" fmla="*/ 2340368 w 2340368"/>
                <a:gd name="connsiteY2" fmla="*/ 285651 h 285651"/>
                <a:gd name="connsiteX3" fmla="*/ 739945 w 2340368"/>
                <a:gd name="connsiteY3" fmla="*/ 276126 h 285651"/>
                <a:gd name="connsiteX4" fmla="*/ 344882 w 2340368"/>
                <a:gd name="connsiteY4" fmla="*/ 92921 h 285651"/>
                <a:gd name="connsiteX5" fmla="*/ 116057 w 2340368"/>
                <a:gd name="connsiteY5" fmla="*/ 0 h 285651"/>
                <a:gd name="connsiteX0" fmla="*/ 0 w 1995486"/>
                <a:gd name="connsiteY0" fmla="*/ 98156 h 290886"/>
                <a:gd name="connsiteX1" fmla="*/ 1995486 w 1995486"/>
                <a:gd name="connsiteY1" fmla="*/ 7616 h 290886"/>
                <a:gd name="connsiteX2" fmla="*/ 1995486 w 1995486"/>
                <a:gd name="connsiteY2" fmla="*/ 290886 h 290886"/>
                <a:gd name="connsiteX3" fmla="*/ 395063 w 1995486"/>
                <a:gd name="connsiteY3" fmla="*/ 281361 h 290886"/>
                <a:gd name="connsiteX4" fmla="*/ 0 w 1995486"/>
                <a:gd name="connsiteY4" fmla="*/ 98156 h 290886"/>
                <a:gd name="connsiteX0" fmla="*/ 0 w 2171699"/>
                <a:gd name="connsiteY0" fmla="*/ 29394 h 312612"/>
                <a:gd name="connsiteX1" fmla="*/ 2171699 w 2171699"/>
                <a:gd name="connsiteY1" fmla="*/ 29342 h 312612"/>
                <a:gd name="connsiteX2" fmla="*/ 2171699 w 2171699"/>
                <a:gd name="connsiteY2" fmla="*/ 312612 h 312612"/>
                <a:gd name="connsiteX3" fmla="*/ 571276 w 2171699"/>
                <a:gd name="connsiteY3" fmla="*/ 303087 h 312612"/>
                <a:gd name="connsiteX4" fmla="*/ 0 w 2171699"/>
                <a:gd name="connsiteY4" fmla="*/ 29394 h 312612"/>
                <a:gd name="connsiteX0" fmla="*/ 0 w 2171699"/>
                <a:gd name="connsiteY0" fmla="*/ 30461 h 311298"/>
                <a:gd name="connsiteX1" fmla="*/ 2171699 w 2171699"/>
                <a:gd name="connsiteY1" fmla="*/ 28028 h 311298"/>
                <a:gd name="connsiteX2" fmla="*/ 2171699 w 2171699"/>
                <a:gd name="connsiteY2" fmla="*/ 311298 h 311298"/>
                <a:gd name="connsiteX3" fmla="*/ 571276 w 2171699"/>
                <a:gd name="connsiteY3" fmla="*/ 301773 h 311298"/>
                <a:gd name="connsiteX4" fmla="*/ 0 w 2171699"/>
                <a:gd name="connsiteY4" fmla="*/ 30461 h 311298"/>
                <a:gd name="connsiteX0" fmla="*/ 0 w 2171699"/>
                <a:gd name="connsiteY0" fmla="*/ 17231 h 298068"/>
                <a:gd name="connsiteX1" fmla="*/ 2171699 w 2171699"/>
                <a:gd name="connsiteY1" fmla="*/ 14798 h 298068"/>
                <a:gd name="connsiteX2" fmla="*/ 2171699 w 2171699"/>
                <a:gd name="connsiteY2" fmla="*/ 298068 h 298068"/>
                <a:gd name="connsiteX3" fmla="*/ 571276 w 2171699"/>
                <a:gd name="connsiteY3" fmla="*/ 288543 h 298068"/>
                <a:gd name="connsiteX4" fmla="*/ 0 w 2171699"/>
                <a:gd name="connsiteY4" fmla="*/ 17231 h 298068"/>
                <a:gd name="connsiteX0" fmla="*/ 0 w 2171699"/>
                <a:gd name="connsiteY0" fmla="*/ 3595 h 284432"/>
                <a:gd name="connsiteX1" fmla="*/ 2171699 w 2171699"/>
                <a:gd name="connsiteY1" fmla="*/ 1162 h 284432"/>
                <a:gd name="connsiteX2" fmla="*/ 2171699 w 2171699"/>
                <a:gd name="connsiteY2" fmla="*/ 284432 h 284432"/>
                <a:gd name="connsiteX3" fmla="*/ 571276 w 2171699"/>
                <a:gd name="connsiteY3" fmla="*/ 274907 h 284432"/>
                <a:gd name="connsiteX4" fmla="*/ 0 w 2171699"/>
                <a:gd name="connsiteY4" fmla="*/ 3595 h 284432"/>
                <a:gd name="connsiteX0" fmla="*/ 0 w 2171699"/>
                <a:gd name="connsiteY0" fmla="*/ 2433 h 283270"/>
                <a:gd name="connsiteX1" fmla="*/ 2171699 w 2171699"/>
                <a:gd name="connsiteY1" fmla="*/ 0 h 283270"/>
                <a:gd name="connsiteX2" fmla="*/ 2171699 w 2171699"/>
                <a:gd name="connsiteY2" fmla="*/ 283270 h 283270"/>
                <a:gd name="connsiteX3" fmla="*/ 571276 w 2171699"/>
                <a:gd name="connsiteY3" fmla="*/ 273745 h 283270"/>
                <a:gd name="connsiteX4" fmla="*/ 0 w 2171699"/>
                <a:gd name="connsiteY4" fmla="*/ 2433 h 283270"/>
                <a:gd name="connsiteX0" fmla="*/ 0 w 2171699"/>
                <a:gd name="connsiteY0" fmla="*/ 2433 h 283270"/>
                <a:gd name="connsiteX1" fmla="*/ 2171699 w 2171699"/>
                <a:gd name="connsiteY1" fmla="*/ 0 h 283270"/>
                <a:gd name="connsiteX2" fmla="*/ 2171699 w 2171699"/>
                <a:gd name="connsiteY2" fmla="*/ 283270 h 283270"/>
                <a:gd name="connsiteX3" fmla="*/ 571276 w 2171699"/>
                <a:gd name="connsiteY3" fmla="*/ 273745 h 283270"/>
                <a:gd name="connsiteX4" fmla="*/ 0 w 2171699"/>
                <a:gd name="connsiteY4" fmla="*/ 2433 h 283270"/>
                <a:gd name="connsiteX0" fmla="*/ 0 w 2171699"/>
                <a:gd name="connsiteY0" fmla="*/ 2433 h 283270"/>
                <a:gd name="connsiteX1" fmla="*/ 2171699 w 2171699"/>
                <a:gd name="connsiteY1" fmla="*/ 0 h 283270"/>
                <a:gd name="connsiteX2" fmla="*/ 2171699 w 2171699"/>
                <a:gd name="connsiteY2" fmla="*/ 283270 h 283270"/>
                <a:gd name="connsiteX3" fmla="*/ 571276 w 2171699"/>
                <a:gd name="connsiteY3" fmla="*/ 273745 h 283270"/>
                <a:gd name="connsiteX4" fmla="*/ 0 w 2171699"/>
                <a:gd name="connsiteY4" fmla="*/ 2433 h 283270"/>
                <a:gd name="connsiteX0" fmla="*/ 0 w 2171699"/>
                <a:gd name="connsiteY0" fmla="*/ 2433 h 283270"/>
                <a:gd name="connsiteX1" fmla="*/ 2171699 w 2171699"/>
                <a:gd name="connsiteY1" fmla="*/ 0 h 283270"/>
                <a:gd name="connsiteX2" fmla="*/ 2171699 w 2171699"/>
                <a:gd name="connsiteY2" fmla="*/ 283270 h 283270"/>
                <a:gd name="connsiteX3" fmla="*/ 571276 w 2171699"/>
                <a:gd name="connsiteY3" fmla="*/ 273745 h 283270"/>
                <a:gd name="connsiteX4" fmla="*/ 0 w 2171699"/>
                <a:gd name="connsiteY4" fmla="*/ 2433 h 283270"/>
                <a:gd name="connsiteX0" fmla="*/ 0 w 2171699"/>
                <a:gd name="connsiteY0" fmla="*/ 2433 h 283270"/>
                <a:gd name="connsiteX1" fmla="*/ 2171699 w 2171699"/>
                <a:gd name="connsiteY1" fmla="*/ 0 h 283270"/>
                <a:gd name="connsiteX2" fmla="*/ 2171699 w 2171699"/>
                <a:gd name="connsiteY2" fmla="*/ 283270 h 283270"/>
                <a:gd name="connsiteX3" fmla="*/ 571276 w 2171699"/>
                <a:gd name="connsiteY3" fmla="*/ 273745 h 283270"/>
                <a:gd name="connsiteX4" fmla="*/ 0 w 2171699"/>
                <a:gd name="connsiteY4" fmla="*/ 2433 h 283270"/>
                <a:gd name="connsiteX0" fmla="*/ 0 w 2171699"/>
                <a:gd name="connsiteY0" fmla="*/ 2433 h 283270"/>
                <a:gd name="connsiteX1" fmla="*/ 2171699 w 2171699"/>
                <a:gd name="connsiteY1" fmla="*/ 0 h 283270"/>
                <a:gd name="connsiteX2" fmla="*/ 2171699 w 2171699"/>
                <a:gd name="connsiteY2" fmla="*/ 283270 h 283270"/>
                <a:gd name="connsiteX3" fmla="*/ 571276 w 2171699"/>
                <a:gd name="connsiteY3" fmla="*/ 273745 h 283270"/>
                <a:gd name="connsiteX4" fmla="*/ 0 w 2171699"/>
                <a:gd name="connsiteY4" fmla="*/ 2433 h 283270"/>
                <a:gd name="connsiteX0" fmla="*/ 0 w 2171699"/>
                <a:gd name="connsiteY0" fmla="*/ 2433 h 284295"/>
                <a:gd name="connsiteX1" fmla="*/ 2171699 w 2171699"/>
                <a:gd name="connsiteY1" fmla="*/ 0 h 284295"/>
                <a:gd name="connsiteX2" fmla="*/ 2171699 w 2171699"/>
                <a:gd name="connsiteY2" fmla="*/ 283270 h 284295"/>
                <a:gd name="connsiteX3" fmla="*/ 573657 w 2171699"/>
                <a:gd name="connsiteY3" fmla="*/ 280889 h 284295"/>
                <a:gd name="connsiteX4" fmla="*/ 0 w 2171699"/>
                <a:gd name="connsiteY4" fmla="*/ 2433 h 284295"/>
                <a:gd name="connsiteX0" fmla="*/ 0 w 2171699"/>
                <a:gd name="connsiteY0" fmla="*/ 2433 h 283270"/>
                <a:gd name="connsiteX1" fmla="*/ 2171699 w 2171699"/>
                <a:gd name="connsiteY1" fmla="*/ 0 h 283270"/>
                <a:gd name="connsiteX2" fmla="*/ 2171699 w 2171699"/>
                <a:gd name="connsiteY2" fmla="*/ 283270 h 283270"/>
                <a:gd name="connsiteX3" fmla="*/ 573657 w 2171699"/>
                <a:gd name="connsiteY3" fmla="*/ 280889 h 283270"/>
                <a:gd name="connsiteX4" fmla="*/ 0 w 2171699"/>
                <a:gd name="connsiteY4" fmla="*/ 2433 h 283270"/>
                <a:gd name="connsiteX0" fmla="*/ 0 w 2171699"/>
                <a:gd name="connsiteY0" fmla="*/ 2433 h 283270"/>
                <a:gd name="connsiteX1" fmla="*/ 2171699 w 2171699"/>
                <a:gd name="connsiteY1" fmla="*/ 0 h 283270"/>
                <a:gd name="connsiteX2" fmla="*/ 2171699 w 2171699"/>
                <a:gd name="connsiteY2" fmla="*/ 283270 h 283270"/>
                <a:gd name="connsiteX3" fmla="*/ 573657 w 2171699"/>
                <a:gd name="connsiteY3" fmla="*/ 280889 h 283270"/>
                <a:gd name="connsiteX4" fmla="*/ 0 w 2171699"/>
                <a:gd name="connsiteY4" fmla="*/ 2433 h 283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71699" h="283270">
                  <a:moveTo>
                    <a:pt x="0" y="2433"/>
                  </a:moveTo>
                  <a:lnTo>
                    <a:pt x="2171699" y="0"/>
                  </a:lnTo>
                  <a:lnTo>
                    <a:pt x="2171699" y="283270"/>
                  </a:lnTo>
                  <a:lnTo>
                    <a:pt x="573657" y="280889"/>
                  </a:lnTo>
                  <a:cubicBezTo>
                    <a:pt x="303783" y="302344"/>
                    <a:pt x="189273" y="25030"/>
                    <a:pt x="0" y="2433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>
              <a:noFill/>
              <a:miter lim="800000"/>
              <a:headEnd/>
              <a:tailEnd/>
            </a:ln>
            <a:effectLst>
              <a:outerShdw blurRad="50800" dist="38100" dir="8100000" algn="tr" rotWithShape="0">
                <a:prstClr val="black">
                  <a:alpha val="5000"/>
                </a:prstClr>
              </a:outerShdw>
            </a:effectLst>
          </p:spPr>
          <p:txBody>
            <a:bodyPr wrap="none" rtlCol="0" anchor="ctr"/>
            <a:lstStyle/>
            <a:p>
              <a:pPr algn="ctr"/>
              <a:endParaRPr lang="ko-KR" altLang="en-US" sz="1000" b="1">
                <a:solidFill>
                  <a:schemeClr val="bg1"/>
                </a:solidFill>
              </a:endParaRPr>
            </a:p>
          </p:txBody>
        </p:sp>
        <p:sp>
          <p:nvSpPr>
            <p:cNvPr id="12" name="직사각형 11"/>
            <p:cNvSpPr/>
            <p:nvPr userDrawn="1"/>
          </p:nvSpPr>
          <p:spPr bwMode="auto">
            <a:xfrm>
              <a:off x="6971372" y="114360"/>
              <a:ext cx="2171699" cy="283270"/>
            </a:xfrm>
            <a:custGeom>
              <a:avLst/>
              <a:gdLst>
                <a:gd name="connsiteX0" fmla="*/ 0 w 2195736"/>
                <a:gd name="connsiteY0" fmla="*/ 0 h 283270"/>
                <a:gd name="connsiteX1" fmla="*/ 2195736 w 2195736"/>
                <a:gd name="connsiteY1" fmla="*/ 0 h 283270"/>
                <a:gd name="connsiteX2" fmla="*/ 2195736 w 2195736"/>
                <a:gd name="connsiteY2" fmla="*/ 283270 h 283270"/>
                <a:gd name="connsiteX3" fmla="*/ 0 w 2195736"/>
                <a:gd name="connsiteY3" fmla="*/ 283270 h 283270"/>
                <a:gd name="connsiteX4" fmla="*/ 0 w 2195736"/>
                <a:gd name="connsiteY4" fmla="*/ 0 h 283270"/>
                <a:gd name="connsiteX0" fmla="*/ 0 w 2195736"/>
                <a:gd name="connsiteY0" fmla="*/ 0 h 283270"/>
                <a:gd name="connsiteX1" fmla="*/ 2195736 w 2195736"/>
                <a:gd name="connsiteY1" fmla="*/ 0 h 283270"/>
                <a:gd name="connsiteX2" fmla="*/ 2195736 w 2195736"/>
                <a:gd name="connsiteY2" fmla="*/ 283270 h 283270"/>
                <a:gd name="connsiteX3" fmla="*/ 504825 w 2195736"/>
                <a:gd name="connsiteY3" fmla="*/ 283270 h 283270"/>
                <a:gd name="connsiteX4" fmla="*/ 0 w 2195736"/>
                <a:gd name="connsiteY4" fmla="*/ 0 h 283270"/>
                <a:gd name="connsiteX0" fmla="*/ 0 w 2195736"/>
                <a:gd name="connsiteY0" fmla="*/ 0 h 283270"/>
                <a:gd name="connsiteX1" fmla="*/ 2195736 w 2195736"/>
                <a:gd name="connsiteY1" fmla="*/ 0 h 283270"/>
                <a:gd name="connsiteX2" fmla="*/ 2195736 w 2195736"/>
                <a:gd name="connsiteY2" fmla="*/ 283270 h 283270"/>
                <a:gd name="connsiteX3" fmla="*/ 504825 w 2195736"/>
                <a:gd name="connsiteY3" fmla="*/ 283270 h 283270"/>
                <a:gd name="connsiteX4" fmla="*/ 0 w 2195736"/>
                <a:gd name="connsiteY4" fmla="*/ 0 h 283270"/>
                <a:gd name="connsiteX0" fmla="*/ 124669 w 2320405"/>
                <a:gd name="connsiteY0" fmla="*/ 0 h 283270"/>
                <a:gd name="connsiteX1" fmla="*/ 2320405 w 2320405"/>
                <a:gd name="connsiteY1" fmla="*/ 0 h 283270"/>
                <a:gd name="connsiteX2" fmla="*/ 2320405 w 2320405"/>
                <a:gd name="connsiteY2" fmla="*/ 283270 h 283270"/>
                <a:gd name="connsiteX3" fmla="*/ 629494 w 2320405"/>
                <a:gd name="connsiteY3" fmla="*/ 283270 h 283270"/>
                <a:gd name="connsiteX4" fmla="*/ 310630 w 2320405"/>
                <a:gd name="connsiteY4" fmla="*/ 123875 h 283270"/>
                <a:gd name="connsiteX5" fmla="*/ 124669 w 2320405"/>
                <a:gd name="connsiteY5" fmla="*/ 0 h 283270"/>
                <a:gd name="connsiteX0" fmla="*/ 124669 w 2320405"/>
                <a:gd name="connsiteY0" fmla="*/ 0 h 283270"/>
                <a:gd name="connsiteX1" fmla="*/ 2320405 w 2320405"/>
                <a:gd name="connsiteY1" fmla="*/ 0 h 283270"/>
                <a:gd name="connsiteX2" fmla="*/ 2320405 w 2320405"/>
                <a:gd name="connsiteY2" fmla="*/ 283270 h 283270"/>
                <a:gd name="connsiteX3" fmla="*/ 629494 w 2320405"/>
                <a:gd name="connsiteY3" fmla="*/ 283270 h 283270"/>
                <a:gd name="connsiteX4" fmla="*/ 310630 w 2320405"/>
                <a:gd name="connsiteY4" fmla="*/ 123875 h 283270"/>
                <a:gd name="connsiteX5" fmla="*/ 124669 w 2320405"/>
                <a:gd name="connsiteY5" fmla="*/ 0 h 283270"/>
                <a:gd name="connsiteX0" fmla="*/ 137340 w 2333076"/>
                <a:gd name="connsiteY0" fmla="*/ 0 h 283270"/>
                <a:gd name="connsiteX1" fmla="*/ 2333076 w 2333076"/>
                <a:gd name="connsiteY1" fmla="*/ 0 h 283270"/>
                <a:gd name="connsiteX2" fmla="*/ 2333076 w 2333076"/>
                <a:gd name="connsiteY2" fmla="*/ 283270 h 283270"/>
                <a:gd name="connsiteX3" fmla="*/ 642165 w 2333076"/>
                <a:gd name="connsiteY3" fmla="*/ 283270 h 283270"/>
                <a:gd name="connsiteX4" fmla="*/ 259007 w 2333076"/>
                <a:gd name="connsiteY4" fmla="*/ 31006 h 283270"/>
                <a:gd name="connsiteX5" fmla="*/ 137340 w 2333076"/>
                <a:gd name="connsiteY5" fmla="*/ 0 h 283270"/>
                <a:gd name="connsiteX0" fmla="*/ 137340 w 2333076"/>
                <a:gd name="connsiteY0" fmla="*/ 0 h 283270"/>
                <a:gd name="connsiteX1" fmla="*/ 2333076 w 2333076"/>
                <a:gd name="connsiteY1" fmla="*/ 0 h 283270"/>
                <a:gd name="connsiteX2" fmla="*/ 2333076 w 2333076"/>
                <a:gd name="connsiteY2" fmla="*/ 283270 h 283270"/>
                <a:gd name="connsiteX3" fmla="*/ 642165 w 2333076"/>
                <a:gd name="connsiteY3" fmla="*/ 283270 h 283270"/>
                <a:gd name="connsiteX4" fmla="*/ 259007 w 2333076"/>
                <a:gd name="connsiteY4" fmla="*/ 31006 h 283270"/>
                <a:gd name="connsiteX5" fmla="*/ 137340 w 2333076"/>
                <a:gd name="connsiteY5" fmla="*/ 0 h 283270"/>
                <a:gd name="connsiteX0" fmla="*/ 137340 w 2333076"/>
                <a:gd name="connsiteY0" fmla="*/ 0 h 283270"/>
                <a:gd name="connsiteX1" fmla="*/ 2333076 w 2333076"/>
                <a:gd name="connsiteY1" fmla="*/ 0 h 283270"/>
                <a:gd name="connsiteX2" fmla="*/ 2333076 w 2333076"/>
                <a:gd name="connsiteY2" fmla="*/ 283270 h 283270"/>
                <a:gd name="connsiteX3" fmla="*/ 642165 w 2333076"/>
                <a:gd name="connsiteY3" fmla="*/ 283270 h 283270"/>
                <a:gd name="connsiteX4" fmla="*/ 259007 w 2333076"/>
                <a:gd name="connsiteY4" fmla="*/ 31006 h 283270"/>
                <a:gd name="connsiteX5" fmla="*/ 137340 w 2333076"/>
                <a:gd name="connsiteY5" fmla="*/ 0 h 283270"/>
                <a:gd name="connsiteX0" fmla="*/ 161312 w 2261798"/>
                <a:gd name="connsiteY0" fmla="*/ 0 h 288033"/>
                <a:gd name="connsiteX1" fmla="*/ 2261798 w 2261798"/>
                <a:gd name="connsiteY1" fmla="*/ 4763 h 288033"/>
                <a:gd name="connsiteX2" fmla="*/ 2261798 w 2261798"/>
                <a:gd name="connsiteY2" fmla="*/ 288033 h 288033"/>
                <a:gd name="connsiteX3" fmla="*/ 570887 w 2261798"/>
                <a:gd name="connsiteY3" fmla="*/ 288033 h 288033"/>
                <a:gd name="connsiteX4" fmla="*/ 187729 w 2261798"/>
                <a:gd name="connsiteY4" fmla="*/ 35769 h 288033"/>
                <a:gd name="connsiteX5" fmla="*/ 161312 w 2261798"/>
                <a:gd name="connsiteY5" fmla="*/ 0 h 288033"/>
                <a:gd name="connsiteX0" fmla="*/ 164142 w 2255103"/>
                <a:gd name="connsiteY0" fmla="*/ 0 h 288033"/>
                <a:gd name="connsiteX1" fmla="*/ 2255103 w 2255103"/>
                <a:gd name="connsiteY1" fmla="*/ 4763 h 288033"/>
                <a:gd name="connsiteX2" fmla="*/ 2255103 w 2255103"/>
                <a:gd name="connsiteY2" fmla="*/ 288033 h 288033"/>
                <a:gd name="connsiteX3" fmla="*/ 564192 w 2255103"/>
                <a:gd name="connsiteY3" fmla="*/ 288033 h 288033"/>
                <a:gd name="connsiteX4" fmla="*/ 181034 w 2255103"/>
                <a:gd name="connsiteY4" fmla="*/ 35769 h 288033"/>
                <a:gd name="connsiteX5" fmla="*/ 164142 w 2255103"/>
                <a:gd name="connsiteY5" fmla="*/ 0 h 288033"/>
                <a:gd name="connsiteX0" fmla="*/ 160988 w 2251949"/>
                <a:gd name="connsiteY0" fmla="*/ 1095 h 289128"/>
                <a:gd name="connsiteX1" fmla="*/ 2251949 w 2251949"/>
                <a:gd name="connsiteY1" fmla="*/ 5858 h 289128"/>
                <a:gd name="connsiteX2" fmla="*/ 2251949 w 2251949"/>
                <a:gd name="connsiteY2" fmla="*/ 289128 h 289128"/>
                <a:gd name="connsiteX3" fmla="*/ 561038 w 2251949"/>
                <a:gd name="connsiteY3" fmla="*/ 289128 h 289128"/>
                <a:gd name="connsiteX4" fmla="*/ 177880 w 2251949"/>
                <a:gd name="connsiteY4" fmla="*/ 36864 h 289128"/>
                <a:gd name="connsiteX5" fmla="*/ 160988 w 2251949"/>
                <a:gd name="connsiteY5" fmla="*/ 1095 h 289128"/>
                <a:gd name="connsiteX0" fmla="*/ 160988 w 2251949"/>
                <a:gd name="connsiteY0" fmla="*/ 1095 h 289128"/>
                <a:gd name="connsiteX1" fmla="*/ 2251949 w 2251949"/>
                <a:gd name="connsiteY1" fmla="*/ 5858 h 289128"/>
                <a:gd name="connsiteX2" fmla="*/ 2251949 w 2251949"/>
                <a:gd name="connsiteY2" fmla="*/ 289128 h 289128"/>
                <a:gd name="connsiteX3" fmla="*/ 561038 w 2251949"/>
                <a:gd name="connsiteY3" fmla="*/ 289128 h 289128"/>
                <a:gd name="connsiteX4" fmla="*/ 177880 w 2251949"/>
                <a:gd name="connsiteY4" fmla="*/ 36864 h 289128"/>
                <a:gd name="connsiteX5" fmla="*/ 160988 w 2251949"/>
                <a:gd name="connsiteY5" fmla="*/ 1095 h 289128"/>
                <a:gd name="connsiteX0" fmla="*/ 159557 w 2250518"/>
                <a:gd name="connsiteY0" fmla="*/ 677 h 288710"/>
                <a:gd name="connsiteX1" fmla="*/ 2250518 w 2250518"/>
                <a:gd name="connsiteY1" fmla="*/ 5440 h 288710"/>
                <a:gd name="connsiteX2" fmla="*/ 2250518 w 2250518"/>
                <a:gd name="connsiteY2" fmla="*/ 288710 h 288710"/>
                <a:gd name="connsiteX3" fmla="*/ 559607 w 2250518"/>
                <a:gd name="connsiteY3" fmla="*/ 288710 h 288710"/>
                <a:gd name="connsiteX4" fmla="*/ 181212 w 2250518"/>
                <a:gd name="connsiteY4" fmla="*/ 38827 h 288710"/>
                <a:gd name="connsiteX5" fmla="*/ 159557 w 2250518"/>
                <a:gd name="connsiteY5" fmla="*/ 677 h 288710"/>
                <a:gd name="connsiteX0" fmla="*/ 159557 w 2250518"/>
                <a:gd name="connsiteY0" fmla="*/ 677 h 288710"/>
                <a:gd name="connsiteX1" fmla="*/ 2250518 w 2250518"/>
                <a:gd name="connsiteY1" fmla="*/ 5440 h 288710"/>
                <a:gd name="connsiteX2" fmla="*/ 2250518 w 2250518"/>
                <a:gd name="connsiteY2" fmla="*/ 288710 h 288710"/>
                <a:gd name="connsiteX3" fmla="*/ 559607 w 2250518"/>
                <a:gd name="connsiteY3" fmla="*/ 288710 h 288710"/>
                <a:gd name="connsiteX4" fmla="*/ 331231 w 2250518"/>
                <a:gd name="connsiteY4" fmla="*/ 174560 h 288710"/>
                <a:gd name="connsiteX5" fmla="*/ 181212 w 2250518"/>
                <a:gd name="connsiteY5" fmla="*/ 38827 h 288710"/>
                <a:gd name="connsiteX6" fmla="*/ 159557 w 2250518"/>
                <a:gd name="connsiteY6" fmla="*/ 677 h 288710"/>
                <a:gd name="connsiteX0" fmla="*/ 159557 w 2250518"/>
                <a:gd name="connsiteY0" fmla="*/ 677 h 288710"/>
                <a:gd name="connsiteX1" fmla="*/ 2250518 w 2250518"/>
                <a:gd name="connsiteY1" fmla="*/ 5440 h 288710"/>
                <a:gd name="connsiteX2" fmla="*/ 2250518 w 2250518"/>
                <a:gd name="connsiteY2" fmla="*/ 288710 h 288710"/>
                <a:gd name="connsiteX3" fmla="*/ 559607 w 2250518"/>
                <a:gd name="connsiteY3" fmla="*/ 288710 h 288710"/>
                <a:gd name="connsiteX4" fmla="*/ 331231 w 2250518"/>
                <a:gd name="connsiteY4" fmla="*/ 174560 h 288710"/>
                <a:gd name="connsiteX5" fmla="*/ 181212 w 2250518"/>
                <a:gd name="connsiteY5" fmla="*/ 38827 h 288710"/>
                <a:gd name="connsiteX6" fmla="*/ 159557 w 2250518"/>
                <a:gd name="connsiteY6" fmla="*/ 677 h 288710"/>
                <a:gd name="connsiteX0" fmla="*/ 159557 w 2250518"/>
                <a:gd name="connsiteY0" fmla="*/ 677 h 288710"/>
                <a:gd name="connsiteX1" fmla="*/ 2250518 w 2250518"/>
                <a:gd name="connsiteY1" fmla="*/ 5440 h 288710"/>
                <a:gd name="connsiteX2" fmla="*/ 2250518 w 2250518"/>
                <a:gd name="connsiteY2" fmla="*/ 288710 h 288710"/>
                <a:gd name="connsiteX3" fmla="*/ 650095 w 2250518"/>
                <a:gd name="connsiteY3" fmla="*/ 279185 h 288710"/>
                <a:gd name="connsiteX4" fmla="*/ 331231 w 2250518"/>
                <a:gd name="connsiteY4" fmla="*/ 174560 h 288710"/>
                <a:gd name="connsiteX5" fmla="*/ 181212 w 2250518"/>
                <a:gd name="connsiteY5" fmla="*/ 38827 h 288710"/>
                <a:gd name="connsiteX6" fmla="*/ 159557 w 2250518"/>
                <a:gd name="connsiteY6" fmla="*/ 677 h 288710"/>
                <a:gd name="connsiteX0" fmla="*/ 159557 w 2250518"/>
                <a:gd name="connsiteY0" fmla="*/ 677 h 288710"/>
                <a:gd name="connsiteX1" fmla="*/ 2250518 w 2250518"/>
                <a:gd name="connsiteY1" fmla="*/ 5440 h 288710"/>
                <a:gd name="connsiteX2" fmla="*/ 2250518 w 2250518"/>
                <a:gd name="connsiteY2" fmla="*/ 288710 h 288710"/>
                <a:gd name="connsiteX3" fmla="*/ 650095 w 2250518"/>
                <a:gd name="connsiteY3" fmla="*/ 279185 h 288710"/>
                <a:gd name="connsiteX4" fmla="*/ 343138 w 2250518"/>
                <a:gd name="connsiteY4" fmla="*/ 167416 h 288710"/>
                <a:gd name="connsiteX5" fmla="*/ 181212 w 2250518"/>
                <a:gd name="connsiteY5" fmla="*/ 38827 h 288710"/>
                <a:gd name="connsiteX6" fmla="*/ 159557 w 2250518"/>
                <a:gd name="connsiteY6" fmla="*/ 677 h 288710"/>
                <a:gd name="connsiteX0" fmla="*/ 159557 w 2250518"/>
                <a:gd name="connsiteY0" fmla="*/ 677 h 288710"/>
                <a:gd name="connsiteX1" fmla="*/ 2250518 w 2250518"/>
                <a:gd name="connsiteY1" fmla="*/ 5440 h 288710"/>
                <a:gd name="connsiteX2" fmla="*/ 2250518 w 2250518"/>
                <a:gd name="connsiteY2" fmla="*/ 288710 h 288710"/>
                <a:gd name="connsiteX3" fmla="*/ 650095 w 2250518"/>
                <a:gd name="connsiteY3" fmla="*/ 279185 h 288710"/>
                <a:gd name="connsiteX4" fmla="*/ 343138 w 2250518"/>
                <a:gd name="connsiteY4" fmla="*/ 167416 h 288710"/>
                <a:gd name="connsiteX5" fmla="*/ 181212 w 2250518"/>
                <a:gd name="connsiteY5" fmla="*/ 38827 h 288710"/>
                <a:gd name="connsiteX6" fmla="*/ 159557 w 2250518"/>
                <a:gd name="connsiteY6" fmla="*/ 677 h 288710"/>
                <a:gd name="connsiteX0" fmla="*/ 159557 w 2250518"/>
                <a:gd name="connsiteY0" fmla="*/ 677 h 288710"/>
                <a:gd name="connsiteX1" fmla="*/ 2250518 w 2250518"/>
                <a:gd name="connsiteY1" fmla="*/ 5440 h 288710"/>
                <a:gd name="connsiteX2" fmla="*/ 2250518 w 2250518"/>
                <a:gd name="connsiteY2" fmla="*/ 288710 h 288710"/>
                <a:gd name="connsiteX3" fmla="*/ 650095 w 2250518"/>
                <a:gd name="connsiteY3" fmla="*/ 279185 h 288710"/>
                <a:gd name="connsiteX4" fmla="*/ 212169 w 2250518"/>
                <a:gd name="connsiteY4" fmla="*/ 53116 h 288710"/>
                <a:gd name="connsiteX5" fmla="*/ 181212 w 2250518"/>
                <a:gd name="connsiteY5" fmla="*/ 38827 h 288710"/>
                <a:gd name="connsiteX6" fmla="*/ 159557 w 2250518"/>
                <a:gd name="connsiteY6" fmla="*/ 677 h 288710"/>
                <a:gd name="connsiteX0" fmla="*/ 159557 w 2250518"/>
                <a:gd name="connsiteY0" fmla="*/ 677 h 288710"/>
                <a:gd name="connsiteX1" fmla="*/ 2250518 w 2250518"/>
                <a:gd name="connsiteY1" fmla="*/ 5440 h 288710"/>
                <a:gd name="connsiteX2" fmla="*/ 2250518 w 2250518"/>
                <a:gd name="connsiteY2" fmla="*/ 288710 h 288710"/>
                <a:gd name="connsiteX3" fmla="*/ 650095 w 2250518"/>
                <a:gd name="connsiteY3" fmla="*/ 279185 h 288710"/>
                <a:gd name="connsiteX4" fmla="*/ 212169 w 2250518"/>
                <a:gd name="connsiteY4" fmla="*/ 53116 h 288710"/>
                <a:gd name="connsiteX5" fmla="*/ 181212 w 2250518"/>
                <a:gd name="connsiteY5" fmla="*/ 38827 h 288710"/>
                <a:gd name="connsiteX6" fmla="*/ 159557 w 2250518"/>
                <a:gd name="connsiteY6" fmla="*/ 677 h 288710"/>
                <a:gd name="connsiteX0" fmla="*/ 159557 w 2250518"/>
                <a:gd name="connsiteY0" fmla="*/ 677 h 288710"/>
                <a:gd name="connsiteX1" fmla="*/ 2250518 w 2250518"/>
                <a:gd name="connsiteY1" fmla="*/ 5440 h 288710"/>
                <a:gd name="connsiteX2" fmla="*/ 2250518 w 2250518"/>
                <a:gd name="connsiteY2" fmla="*/ 288710 h 288710"/>
                <a:gd name="connsiteX3" fmla="*/ 650095 w 2250518"/>
                <a:gd name="connsiteY3" fmla="*/ 279185 h 288710"/>
                <a:gd name="connsiteX4" fmla="*/ 307419 w 2250518"/>
                <a:gd name="connsiteY4" fmla="*/ 122173 h 288710"/>
                <a:gd name="connsiteX5" fmla="*/ 181212 w 2250518"/>
                <a:gd name="connsiteY5" fmla="*/ 38827 h 288710"/>
                <a:gd name="connsiteX6" fmla="*/ 159557 w 2250518"/>
                <a:gd name="connsiteY6" fmla="*/ 677 h 288710"/>
                <a:gd name="connsiteX0" fmla="*/ 159557 w 2250518"/>
                <a:gd name="connsiteY0" fmla="*/ 677 h 288710"/>
                <a:gd name="connsiteX1" fmla="*/ 2250518 w 2250518"/>
                <a:gd name="connsiteY1" fmla="*/ 5440 h 288710"/>
                <a:gd name="connsiteX2" fmla="*/ 2250518 w 2250518"/>
                <a:gd name="connsiteY2" fmla="*/ 288710 h 288710"/>
                <a:gd name="connsiteX3" fmla="*/ 650095 w 2250518"/>
                <a:gd name="connsiteY3" fmla="*/ 279185 h 288710"/>
                <a:gd name="connsiteX4" fmla="*/ 307419 w 2250518"/>
                <a:gd name="connsiteY4" fmla="*/ 122173 h 288710"/>
                <a:gd name="connsiteX5" fmla="*/ 181212 w 2250518"/>
                <a:gd name="connsiteY5" fmla="*/ 38827 h 288710"/>
                <a:gd name="connsiteX6" fmla="*/ 159557 w 2250518"/>
                <a:gd name="connsiteY6" fmla="*/ 677 h 288710"/>
                <a:gd name="connsiteX0" fmla="*/ 159557 w 2250518"/>
                <a:gd name="connsiteY0" fmla="*/ 677 h 288710"/>
                <a:gd name="connsiteX1" fmla="*/ 2250518 w 2250518"/>
                <a:gd name="connsiteY1" fmla="*/ 5440 h 288710"/>
                <a:gd name="connsiteX2" fmla="*/ 2250518 w 2250518"/>
                <a:gd name="connsiteY2" fmla="*/ 288710 h 288710"/>
                <a:gd name="connsiteX3" fmla="*/ 650095 w 2250518"/>
                <a:gd name="connsiteY3" fmla="*/ 279185 h 288710"/>
                <a:gd name="connsiteX4" fmla="*/ 305038 w 2250518"/>
                <a:gd name="connsiteY4" fmla="*/ 136461 h 288710"/>
                <a:gd name="connsiteX5" fmla="*/ 181212 w 2250518"/>
                <a:gd name="connsiteY5" fmla="*/ 38827 h 288710"/>
                <a:gd name="connsiteX6" fmla="*/ 159557 w 2250518"/>
                <a:gd name="connsiteY6" fmla="*/ 677 h 288710"/>
                <a:gd name="connsiteX0" fmla="*/ 159557 w 2250518"/>
                <a:gd name="connsiteY0" fmla="*/ 677 h 288710"/>
                <a:gd name="connsiteX1" fmla="*/ 2250518 w 2250518"/>
                <a:gd name="connsiteY1" fmla="*/ 5440 h 288710"/>
                <a:gd name="connsiteX2" fmla="*/ 2250518 w 2250518"/>
                <a:gd name="connsiteY2" fmla="*/ 288710 h 288710"/>
                <a:gd name="connsiteX3" fmla="*/ 650095 w 2250518"/>
                <a:gd name="connsiteY3" fmla="*/ 279185 h 288710"/>
                <a:gd name="connsiteX4" fmla="*/ 305038 w 2250518"/>
                <a:gd name="connsiteY4" fmla="*/ 136461 h 288710"/>
                <a:gd name="connsiteX5" fmla="*/ 181212 w 2250518"/>
                <a:gd name="connsiteY5" fmla="*/ 38827 h 288710"/>
                <a:gd name="connsiteX6" fmla="*/ 159557 w 2250518"/>
                <a:gd name="connsiteY6" fmla="*/ 677 h 288710"/>
                <a:gd name="connsiteX0" fmla="*/ 157781 w 2248742"/>
                <a:gd name="connsiteY0" fmla="*/ 1039 h 289072"/>
                <a:gd name="connsiteX1" fmla="*/ 2248742 w 2248742"/>
                <a:gd name="connsiteY1" fmla="*/ 5802 h 289072"/>
                <a:gd name="connsiteX2" fmla="*/ 2248742 w 2248742"/>
                <a:gd name="connsiteY2" fmla="*/ 289072 h 289072"/>
                <a:gd name="connsiteX3" fmla="*/ 648319 w 2248742"/>
                <a:gd name="connsiteY3" fmla="*/ 279547 h 289072"/>
                <a:gd name="connsiteX4" fmla="*/ 303262 w 2248742"/>
                <a:gd name="connsiteY4" fmla="*/ 136823 h 289072"/>
                <a:gd name="connsiteX5" fmla="*/ 179436 w 2248742"/>
                <a:gd name="connsiteY5" fmla="*/ 39189 h 289072"/>
                <a:gd name="connsiteX6" fmla="*/ 157781 w 2248742"/>
                <a:gd name="connsiteY6" fmla="*/ 1039 h 289072"/>
                <a:gd name="connsiteX0" fmla="*/ 157781 w 2248742"/>
                <a:gd name="connsiteY0" fmla="*/ 1039 h 289072"/>
                <a:gd name="connsiteX1" fmla="*/ 2248742 w 2248742"/>
                <a:gd name="connsiteY1" fmla="*/ 5802 h 289072"/>
                <a:gd name="connsiteX2" fmla="*/ 2248742 w 2248742"/>
                <a:gd name="connsiteY2" fmla="*/ 289072 h 289072"/>
                <a:gd name="connsiteX3" fmla="*/ 648319 w 2248742"/>
                <a:gd name="connsiteY3" fmla="*/ 279547 h 289072"/>
                <a:gd name="connsiteX4" fmla="*/ 369937 w 2248742"/>
                <a:gd name="connsiteY4" fmla="*/ 179686 h 289072"/>
                <a:gd name="connsiteX5" fmla="*/ 179436 w 2248742"/>
                <a:gd name="connsiteY5" fmla="*/ 39189 h 289072"/>
                <a:gd name="connsiteX6" fmla="*/ 157781 w 2248742"/>
                <a:gd name="connsiteY6" fmla="*/ 1039 h 289072"/>
                <a:gd name="connsiteX0" fmla="*/ 157781 w 2248742"/>
                <a:gd name="connsiteY0" fmla="*/ 1039 h 289072"/>
                <a:gd name="connsiteX1" fmla="*/ 2248742 w 2248742"/>
                <a:gd name="connsiteY1" fmla="*/ 5802 h 289072"/>
                <a:gd name="connsiteX2" fmla="*/ 2248742 w 2248742"/>
                <a:gd name="connsiteY2" fmla="*/ 289072 h 289072"/>
                <a:gd name="connsiteX3" fmla="*/ 648319 w 2248742"/>
                <a:gd name="connsiteY3" fmla="*/ 279547 h 289072"/>
                <a:gd name="connsiteX4" fmla="*/ 253256 w 2248742"/>
                <a:gd name="connsiteY4" fmla="*/ 96342 h 289072"/>
                <a:gd name="connsiteX5" fmla="*/ 179436 w 2248742"/>
                <a:gd name="connsiteY5" fmla="*/ 39189 h 289072"/>
                <a:gd name="connsiteX6" fmla="*/ 157781 w 2248742"/>
                <a:gd name="connsiteY6" fmla="*/ 1039 h 289072"/>
                <a:gd name="connsiteX0" fmla="*/ 141696 w 2232657"/>
                <a:gd name="connsiteY0" fmla="*/ 0 h 288033"/>
                <a:gd name="connsiteX1" fmla="*/ 2232657 w 2232657"/>
                <a:gd name="connsiteY1" fmla="*/ 4763 h 288033"/>
                <a:gd name="connsiteX2" fmla="*/ 2232657 w 2232657"/>
                <a:gd name="connsiteY2" fmla="*/ 288033 h 288033"/>
                <a:gd name="connsiteX3" fmla="*/ 632234 w 2232657"/>
                <a:gd name="connsiteY3" fmla="*/ 278508 h 288033"/>
                <a:gd name="connsiteX4" fmla="*/ 237171 w 2232657"/>
                <a:gd name="connsiteY4" fmla="*/ 95303 h 288033"/>
                <a:gd name="connsiteX5" fmla="*/ 141696 w 2232657"/>
                <a:gd name="connsiteY5" fmla="*/ 0 h 288033"/>
                <a:gd name="connsiteX0" fmla="*/ 116057 w 2340368"/>
                <a:gd name="connsiteY0" fmla="*/ 0 h 285651"/>
                <a:gd name="connsiteX1" fmla="*/ 2340368 w 2340368"/>
                <a:gd name="connsiteY1" fmla="*/ 2381 h 285651"/>
                <a:gd name="connsiteX2" fmla="*/ 2340368 w 2340368"/>
                <a:gd name="connsiteY2" fmla="*/ 285651 h 285651"/>
                <a:gd name="connsiteX3" fmla="*/ 739945 w 2340368"/>
                <a:gd name="connsiteY3" fmla="*/ 276126 h 285651"/>
                <a:gd name="connsiteX4" fmla="*/ 344882 w 2340368"/>
                <a:gd name="connsiteY4" fmla="*/ 92921 h 285651"/>
                <a:gd name="connsiteX5" fmla="*/ 116057 w 2340368"/>
                <a:gd name="connsiteY5" fmla="*/ 0 h 285651"/>
                <a:gd name="connsiteX0" fmla="*/ 0 w 1995486"/>
                <a:gd name="connsiteY0" fmla="*/ 98156 h 290886"/>
                <a:gd name="connsiteX1" fmla="*/ 1995486 w 1995486"/>
                <a:gd name="connsiteY1" fmla="*/ 7616 h 290886"/>
                <a:gd name="connsiteX2" fmla="*/ 1995486 w 1995486"/>
                <a:gd name="connsiteY2" fmla="*/ 290886 h 290886"/>
                <a:gd name="connsiteX3" fmla="*/ 395063 w 1995486"/>
                <a:gd name="connsiteY3" fmla="*/ 281361 h 290886"/>
                <a:gd name="connsiteX4" fmla="*/ 0 w 1995486"/>
                <a:gd name="connsiteY4" fmla="*/ 98156 h 290886"/>
                <a:gd name="connsiteX0" fmla="*/ 0 w 2171699"/>
                <a:gd name="connsiteY0" fmla="*/ 29394 h 312612"/>
                <a:gd name="connsiteX1" fmla="*/ 2171699 w 2171699"/>
                <a:gd name="connsiteY1" fmla="*/ 29342 h 312612"/>
                <a:gd name="connsiteX2" fmla="*/ 2171699 w 2171699"/>
                <a:gd name="connsiteY2" fmla="*/ 312612 h 312612"/>
                <a:gd name="connsiteX3" fmla="*/ 571276 w 2171699"/>
                <a:gd name="connsiteY3" fmla="*/ 303087 h 312612"/>
                <a:gd name="connsiteX4" fmla="*/ 0 w 2171699"/>
                <a:gd name="connsiteY4" fmla="*/ 29394 h 312612"/>
                <a:gd name="connsiteX0" fmla="*/ 0 w 2171699"/>
                <a:gd name="connsiteY0" fmla="*/ 30461 h 311298"/>
                <a:gd name="connsiteX1" fmla="*/ 2171699 w 2171699"/>
                <a:gd name="connsiteY1" fmla="*/ 28028 h 311298"/>
                <a:gd name="connsiteX2" fmla="*/ 2171699 w 2171699"/>
                <a:gd name="connsiteY2" fmla="*/ 311298 h 311298"/>
                <a:gd name="connsiteX3" fmla="*/ 571276 w 2171699"/>
                <a:gd name="connsiteY3" fmla="*/ 301773 h 311298"/>
                <a:gd name="connsiteX4" fmla="*/ 0 w 2171699"/>
                <a:gd name="connsiteY4" fmla="*/ 30461 h 311298"/>
                <a:gd name="connsiteX0" fmla="*/ 0 w 2171699"/>
                <a:gd name="connsiteY0" fmla="*/ 17231 h 298068"/>
                <a:gd name="connsiteX1" fmla="*/ 2171699 w 2171699"/>
                <a:gd name="connsiteY1" fmla="*/ 14798 h 298068"/>
                <a:gd name="connsiteX2" fmla="*/ 2171699 w 2171699"/>
                <a:gd name="connsiteY2" fmla="*/ 298068 h 298068"/>
                <a:gd name="connsiteX3" fmla="*/ 571276 w 2171699"/>
                <a:gd name="connsiteY3" fmla="*/ 288543 h 298068"/>
                <a:gd name="connsiteX4" fmla="*/ 0 w 2171699"/>
                <a:gd name="connsiteY4" fmla="*/ 17231 h 298068"/>
                <a:gd name="connsiteX0" fmla="*/ 0 w 2171699"/>
                <a:gd name="connsiteY0" fmla="*/ 3595 h 284432"/>
                <a:gd name="connsiteX1" fmla="*/ 2171699 w 2171699"/>
                <a:gd name="connsiteY1" fmla="*/ 1162 h 284432"/>
                <a:gd name="connsiteX2" fmla="*/ 2171699 w 2171699"/>
                <a:gd name="connsiteY2" fmla="*/ 284432 h 284432"/>
                <a:gd name="connsiteX3" fmla="*/ 571276 w 2171699"/>
                <a:gd name="connsiteY3" fmla="*/ 274907 h 284432"/>
                <a:gd name="connsiteX4" fmla="*/ 0 w 2171699"/>
                <a:gd name="connsiteY4" fmla="*/ 3595 h 284432"/>
                <a:gd name="connsiteX0" fmla="*/ 0 w 2171699"/>
                <a:gd name="connsiteY0" fmla="*/ 2433 h 283270"/>
                <a:gd name="connsiteX1" fmla="*/ 2171699 w 2171699"/>
                <a:gd name="connsiteY1" fmla="*/ 0 h 283270"/>
                <a:gd name="connsiteX2" fmla="*/ 2171699 w 2171699"/>
                <a:gd name="connsiteY2" fmla="*/ 283270 h 283270"/>
                <a:gd name="connsiteX3" fmla="*/ 571276 w 2171699"/>
                <a:gd name="connsiteY3" fmla="*/ 273745 h 283270"/>
                <a:gd name="connsiteX4" fmla="*/ 0 w 2171699"/>
                <a:gd name="connsiteY4" fmla="*/ 2433 h 283270"/>
                <a:gd name="connsiteX0" fmla="*/ 0 w 2171699"/>
                <a:gd name="connsiteY0" fmla="*/ 2433 h 283270"/>
                <a:gd name="connsiteX1" fmla="*/ 2171699 w 2171699"/>
                <a:gd name="connsiteY1" fmla="*/ 0 h 283270"/>
                <a:gd name="connsiteX2" fmla="*/ 2171699 w 2171699"/>
                <a:gd name="connsiteY2" fmla="*/ 283270 h 283270"/>
                <a:gd name="connsiteX3" fmla="*/ 571276 w 2171699"/>
                <a:gd name="connsiteY3" fmla="*/ 273745 h 283270"/>
                <a:gd name="connsiteX4" fmla="*/ 0 w 2171699"/>
                <a:gd name="connsiteY4" fmla="*/ 2433 h 283270"/>
                <a:gd name="connsiteX0" fmla="*/ 0 w 2171699"/>
                <a:gd name="connsiteY0" fmla="*/ 2433 h 283270"/>
                <a:gd name="connsiteX1" fmla="*/ 2171699 w 2171699"/>
                <a:gd name="connsiteY1" fmla="*/ 0 h 283270"/>
                <a:gd name="connsiteX2" fmla="*/ 2171699 w 2171699"/>
                <a:gd name="connsiteY2" fmla="*/ 283270 h 283270"/>
                <a:gd name="connsiteX3" fmla="*/ 571276 w 2171699"/>
                <a:gd name="connsiteY3" fmla="*/ 273745 h 283270"/>
                <a:gd name="connsiteX4" fmla="*/ 0 w 2171699"/>
                <a:gd name="connsiteY4" fmla="*/ 2433 h 283270"/>
                <a:gd name="connsiteX0" fmla="*/ 0 w 2171699"/>
                <a:gd name="connsiteY0" fmla="*/ 2433 h 283270"/>
                <a:gd name="connsiteX1" fmla="*/ 2171699 w 2171699"/>
                <a:gd name="connsiteY1" fmla="*/ 0 h 283270"/>
                <a:gd name="connsiteX2" fmla="*/ 2171699 w 2171699"/>
                <a:gd name="connsiteY2" fmla="*/ 283270 h 283270"/>
                <a:gd name="connsiteX3" fmla="*/ 571276 w 2171699"/>
                <a:gd name="connsiteY3" fmla="*/ 273745 h 283270"/>
                <a:gd name="connsiteX4" fmla="*/ 0 w 2171699"/>
                <a:gd name="connsiteY4" fmla="*/ 2433 h 283270"/>
                <a:gd name="connsiteX0" fmla="*/ 0 w 2171699"/>
                <a:gd name="connsiteY0" fmla="*/ 2433 h 283270"/>
                <a:gd name="connsiteX1" fmla="*/ 2171699 w 2171699"/>
                <a:gd name="connsiteY1" fmla="*/ 0 h 283270"/>
                <a:gd name="connsiteX2" fmla="*/ 2171699 w 2171699"/>
                <a:gd name="connsiteY2" fmla="*/ 283270 h 283270"/>
                <a:gd name="connsiteX3" fmla="*/ 571276 w 2171699"/>
                <a:gd name="connsiteY3" fmla="*/ 273745 h 283270"/>
                <a:gd name="connsiteX4" fmla="*/ 0 w 2171699"/>
                <a:gd name="connsiteY4" fmla="*/ 2433 h 283270"/>
                <a:gd name="connsiteX0" fmla="*/ 0 w 2171699"/>
                <a:gd name="connsiteY0" fmla="*/ 2433 h 283270"/>
                <a:gd name="connsiteX1" fmla="*/ 2171699 w 2171699"/>
                <a:gd name="connsiteY1" fmla="*/ 0 h 283270"/>
                <a:gd name="connsiteX2" fmla="*/ 2171699 w 2171699"/>
                <a:gd name="connsiteY2" fmla="*/ 283270 h 283270"/>
                <a:gd name="connsiteX3" fmla="*/ 571276 w 2171699"/>
                <a:gd name="connsiteY3" fmla="*/ 273745 h 283270"/>
                <a:gd name="connsiteX4" fmla="*/ 0 w 2171699"/>
                <a:gd name="connsiteY4" fmla="*/ 2433 h 283270"/>
                <a:gd name="connsiteX0" fmla="*/ 0 w 2171699"/>
                <a:gd name="connsiteY0" fmla="*/ 2433 h 284295"/>
                <a:gd name="connsiteX1" fmla="*/ 2171699 w 2171699"/>
                <a:gd name="connsiteY1" fmla="*/ 0 h 284295"/>
                <a:gd name="connsiteX2" fmla="*/ 2171699 w 2171699"/>
                <a:gd name="connsiteY2" fmla="*/ 283270 h 284295"/>
                <a:gd name="connsiteX3" fmla="*/ 573657 w 2171699"/>
                <a:gd name="connsiteY3" fmla="*/ 280889 h 284295"/>
                <a:gd name="connsiteX4" fmla="*/ 0 w 2171699"/>
                <a:gd name="connsiteY4" fmla="*/ 2433 h 284295"/>
                <a:gd name="connsiteX0" fmla="*/ 0 w 2171699"/>
                <a:gd name="connsiteY0" fmla="*/ 2433 h 283270"/>
                <a:gd name="connsiteX1" fmla="*/ 2171699 w 2171699"/>
                <a:gd name="connsiteY1" fmla="*/ 0 h 283270"/>
                <a:gd name="connsiteX2" fmla="*/ 2171699 w 2171699"/>
                <a:gd name="connsiteY2" fmla="*/ 283270 h 283270"/>
                <a:gd name="connsiteX3" fmla="*/ 573657 w 2171699"/>
                <a:gd name="connsiteY3" fmla="*/ 280889 h 283270"/>
                <a:gd name="connsiteX4" fmla="*/ 0 w 2171699"/>
                <a:gd name="connsiteY4" fmla="*/ 2433 h 283270"/>
                <a:gd name="connsiteX0" fmla="*/ 0 w 2171699"/>
                <a:gd name="connsiteY0" fmla="*/ 2433 h 283270"/>
                <a:gd name="connsiteX1" fmla="*/ 2171699 w 2171699"/>
                <a:gd name="connsiteY1" fmla="*/ 0 h 283270"/>
                <a:gd name="connsiteX2" fmla="*/ 2171699 w 2171699"/>
                <a:gd name="connsiteY2" fmla="*/ 283270 h 283270"/>
                <a:gd name="connsiteX3" fmla="*/ 573657 w 2171699"/>
                <a:gd name="connsiteY3" fmla="*/ 280889 h 283270"/>
                <a:gd name="connsiteX4" fmla="*/ 0 w 2171699"/>
                <a:gd name="connsiteY4" fmla="*/ 2433 h 283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71699" h="283270">
                  <a:moveTo>
                    <a:pt x="0" y="2433"/>
                  </a:moveTo>
                  <a:lnTo>
                    <a:pt x="2171699" y="0"/>
                  </a:lnTo>
                  <a:lnTo>
                    <a:pt x="2171699" y="283270"/>
                  </a:lnTo>
                  <a:lnTo>
                    <a:pt x="573657" y="280889"/>
                  </a:lnTo>
                  <a:cubicBezTo>
                    <a:pt x="303783" y="302344"/>
                    <a:pt x="189273" y="25030"/>
                    <a:pt x="0" y="2433"/>
                  </a:cubicBezTo>
                  <a:close/>
                </a:path>
              </a:pathLst>
            </a:custGeom>
            <a:solidFill>
              <a:srgbClr val="044A6E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ko-KR" altLang="en-US" sz="1000" b="1">
                <a:solidFill>
                  <a:schemeClr val="bg1"/>
                </a:solidFill>
              </a:endParaRPr>
            </a:p>
          </p:txBody>
        </p:sp>
        <p:sp>
          <p:nvSpPr>
            <p:cNvPr id="10" name="직사각형 9"/>
            <p:cNvSpPr/>
            <p:nvPr userDrawn="1"/>
          </p:nvSpPr>
          <p:spPr bwMode="auto">
            <a:xfrm>
              <a:off x="241067" y="4763"/>
              <a:ext cx="8902004" cy="116632"/>
            </a:xfrm>
            <a:custGeom>
              <a:avLst/>
              <a:gdLst>
                <a:gd name="connsiteX0" fmla="*/ 0 w 8892480"/>
                <a:gd name="connsiteY0" fmla="*/ 0 h 116632"/>
                <a:gd name="connsiteX1" fmla="*/ 8892480 w 8892480"/>
                <a:gd name="connsiteY1" fmla="*/ 0 h 116632"/>
                <a:gd name="connsiteX2" fmla="*/ 8892480 w 8892480"/>
                <a:gd name="connsiteY2" fmla="*/ 116632 h 116632"/>
                <a:gd name="connsiteX3" fmla="*/ 0 w 8892480"/>
                <a:gd name="connsiteY3" fmla="*/ 116632 h 116632"/>
                <a:gd name="connsiteX4" fmla="*/ 0 w 8892480"/>
                <a:gd name="connsiteY4" fmla="*/ 0 h 116632"/>
                <a:gd name="connsiteX0" fmla="*/ 0 w 8892480"/>
                <a:gd name="connsiteY0" fmla="*/ 0 h 116632"/>
                <a:gd name="connsiteX1" fmla="*/ 8892480 w 8892480"/>
                <a:gd name="connsiteY1" fmla="*/ 0 h 116632"/>
                <a:gd name="connsiteX2" fmla="*/ 8892480 w 8892480"/>
                <a:gd name="connsiteY2" fmla="*/ 116632 h 116632"/>
                <a:gd name="connsiteX3" fmla="*/ 189913 w 8892480"/>
                <a:gd name="connsiteY3" fmla="*/ 116632 h 116632"/>
                <a:gd name="connsiteX4" fmla="*/ 0 w 8892480"/>
                <a:gd name="connsiteY4" fmla="*/ 0 h 116632"/>
                <a:gd name="connsiteX0" fmla="*/ 0 w 8892480"/>
                <a:gd name="connsiteY0" fmla="*/ 0 h 116632"/>
                <a:gd name="connsiteX1" fmla="*/ 8892480 w 8892480"/>
                <a:gd name="connsiteY1" fmla="*/ 0 h 116632"/>
                <a:gd name="connsiteX2" fmla="*/ 8892480 w 8892480"/>
                <a:gd name="connsiteY2" fmla="*/ 116632 h 116632"/>
                <a:gd name="connsiteX3" fmla="*/ 189913 w 8892480"/>
                <a:gd name="connsiteY3" fmla="*/ 116632 h 116632"/>
                <a:gd name="connsiteX4" fmla="*/ 0 w 8892480"/>
                <a:gd name="connsiteY4" fmla="*/ 0 h 116632"/>
                <a:gd name="connsiteX0" fmla="*/ 0 w 8892480"/>
                <a:gd name="connsiteY0" fmla="*/ 0 h 123776"/>
                <a:gd name="connsiteX1" fmla="*/ 8892480 w 8892480"/>
                <a:gd name="connsiteY1" fmla="*/ 0 h 123776"/>
                <a:gd name="connsiteX2" fmla="*/ 8892480 w 8892480"/>
                <a:gd name="connsiteY2" fmla="*/ 116632 h 123776"/>
                <a:gd name="connsiteX3" fmla="*/ 197057 w 8892480"/>
                <a:gd name="connsiteY3" fmla="*/ 123776 h 123776"/>
                <a:gd name="connsiteX4" fmla="*/ 0 w 8892480"/>
                <a:gd name="connsiteY4" fmla="*/ 0 h 123776"/>
                <a:gd name="connsiteX0" fmla="*/ 0 w 8892480"/>
                <a:gd name="connsiteY0" fmla="*/ 0 h 123776"/>
                <a:gd name="connsiteX1" fmla="*/ 8892480 w 8892480"/>
                <a:gd name="connsiteY1" fmla="*/ 0 h 123776"/>
                <a:gd name="connsiteX2" fmla="*/ 8892480 w 8892480"/>
                <a:gd name="connsiteY2" fmla="*/ 116632 h 123776"/>
                <a:gd name="connsiteX3" fmla="*/ 354219 w 8892480"/>
                <a:gd name="connsiteY3" fmla="*/ 123776 h 123776"/>
                <a:gd name="connsiteX4" fmla="*/ 0 w 8892480"/>
                <a:gd name="connsiteY4" fmla="*/ 0 h 123776"/>
                <a:gd name="connsiteX0" fmla="*/ 0 w 8892480"/>
                <a:gd name="connsiteY0" fmla="*/ 0 h 123776"/>
                <a:gd name="connsiteX1" fmla="*/ 8892480 w 8892480"/>
                <a:gd name="connsiteY1" fmla="*/ 0 h 123776"/>
                <a:gd name="connsiteX2" fmla="*/ 8892480 w 8892480"/>
                <a:gd name="connsiteY2" fmla="*/ 116632 h 123776"/>
                <a:gd name="connsiteX3" fmla="*/ 354219 w 8892480"/>
                <a:gd name="connsiteY3" fmla="*/ 123776 h 123776"/>
                <a:gd name="connsiteX4" fmla="*/ 0 w 8892480"/>
                <a:gd name="connsiteY4" fmla="*/ 0 h 123776"/>
                <a:gd name="connsiteX0" fmla="*/ 0 w 8892480"/>
                <a:gd name="connsiteY0" fmla="*/ 0 h 123776"/>
                <a:gd name="connsiteX1" fmla="*/ 8892480 w 8892480"/>
                <a:gd name="connsiteY1" fmla="*/ 0 h 123776"/>
                <a:gd name="connsiteX2" fmla="*/ 8892480 w 8892480"/>
                <a:gd name="connsiteY2" fmla="*/ 116632 h 123776"/>
                <a:gd name="connsiteX3" fmla="*/ 275638 w 8892480"/>
                <a:gd name="connsiteY3" fmla="*/ 123776 h 123776"/>
                <a:gd name="connsiteX4" fmla="*/ 0 w 8892480"/>
                <a:gd name="connsiteY4" fmla="*/ 0 h 123776"/>
                <a:gd name="connsiteX0" fmla="*/ 0 w 8892480"/>
                <a:gd name="connsiteY0" fmla="*/ 0 h 123776"/>
                <a:gd name="connsiteX1" fmla="*/ 8892480 w 8892480"/>
                <a:gd name="connsiteY1" fmla="*/ 0 h 123776"/>
                <a:gd name="connsiteX2" fmla="*/ 8892480 w 8892480"/>
                <a:gd name="connsiteY2" fmla="*/ 116632 h 123776"/>
                <a:gd name="connsiteX3" fmla="*/ 275638 w 8892480"/>
                <a:gd name="connsiteY3" fmla="*/ 123776 h 123776"/>
                <a:gd name="connsiteX4" fmla="*/ 0 w 8892480"/>
                <a:gd name="connsiteY4" fmla="*/ 0 h 123776"/>
                <a:gd name="connsiteX0" fmla="*/ 0 w 8892480"/>
                <a:gd name="connsiteY0" fmla="*/ 0 h 130810"/>
                <a:gd name="connsiteX1" fmla="*/ 8892480 w 8892480"/>
                <a:gd name="connsiteY1" fmla="*/ 0 h 130810"/>
                <a:gd name="connsiteX2" fmla="*/ 8892480 w 8892480"/>
                <a:gd name="connsiteY2" fmla="*/ 116632 h 130810"/>
                <a:gd name="connsiteX3" fmla="*/ 345976 w 8892480"/>
                <a:gd name="connsiteY3" fmla="*/ 130810 h 130810"/>
                <a:gd name="connsiteX4" fmla="*/ 0 w 8892480"/>
                <a:gd name="connsiteY4" fmla="*/ 0 h 130810"/>
                <a:gd name="connsiteX0" fmla="*/ 0 w 8892480"/>
                <a:gd name="connsiteY0" fmla="*/ 0 h 116632"/>
                <a:gd name="connsiteX1" fmla="*/ 8892480 w 8892480"/>
                <a:gd name="connsiteY1" fmla="*/ 0 h 116632"/>
                <a:gd name="connsiteX2" fmla="*/ 8892480 w 8892480"/>
                <a:gd name="connsiteY2" fmla="*/ 116632 h 116632"/>
                <a:gd name="connsiteX3" fmla="*/ 317401 w 8892480"/>
                <a:gd name="connsiteY3" fmla="*/ 116522 h 116632"/>
                <a:gd name="connsiteX4" fmla="*/ 0 w 8892480"/>
                <a:gd name="connsiteY4" fmla="*/ 0 h 116632"/>
                <a:gd name="connsiteX0" fmla="*/ 0 w 8892480"/>
                <a:gd name="connsiteY0" fmla="*/ 0 h 116632"/>
                <a:gd name="connsiteX1" fmla="*/ 8892480 w 8892480"/>
                <a:gd name="connsiteY1" fmla="*/ 0 h 116632"/>
                <a:gd name="connsiteX2" fmla="*/ 8892480 w 8892480"/>
                <a:gd name="connsiteY2" fmla="*/ 116632 h 116632"/>
                <a:gd name="connsiteX3" fmla="*/ 317401 w 8892480"/>
                <a:gd name="connsiteY3" fmla="*/ 116522 h 116632"/>
                <a:gd name="connsiteX4" fmla="*/ 0 w 8892480"/>
                <a:gd name="connsiteY4" fmla="*/ 0 h 116632"/>
                <a:gd name="connsiteX0" fmla="*/ 0 w 8892480"/>
                <a:gd name="connsiteY0" fmla="*/ 0 h 116632"/>
                <a:gd name="connsiteX1" fmla="*/ 8892480 w 8892480"/>
                <a:gd name="connsiteY1" fmla="*/ 0 h 116632"/>
                <a:gd name="connsiteX2" fmla="*/ 8892480 w 8892480"/>
                <a:gd name="connsiteY2" fmla="*/ 116632 h 116632"/>
                <a:gd name="connsiteX3" fmla="*/ 317401 w 8892480"/>
                <a:gd name="connsiteY3" fmla="*/ 116522 h 116632"/>
                <a:gd name="connsiteX4" fmla="*/ 0 w 8892480"/>
                <a:gd name="connsiteY4" fmla="*/ 0 h 116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92480" h="116632">
                  <a:moveTo>
                    <a:pt x="0" y="0"/>
                  </a:moveTo>
                  <a:lnTo>
                    <a:pt x="8892480" y="0"/>
                  </a:lnTo>
                  <a:lnTo>
                    <a:pt x="8892480" y="116632"/>
                  </a:lnTo>
                  <a:lnTo>
                    <a:pt x="317401" y="116522"/>
                  </a:lnTo>
                  <a:cubicBezTo>
                    <a:pt x="28537" y="80026"/>
                    <a:pt x="46636" y="46021"/>
                    <a:pt x="0" y="0"/>
                  </a:cubicBezTo>
                  <a:close/>
                </a:path>
              </a:pathLst>
            </a:custGeom>
            <a:solidFill>
              <a:srgbClr val="044A6E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ko-KR" altLang="en-US" sz="1000" b="1" dirty="0">
                <a:solidFill>
                  <a:schemeClr val="bg1"/>
                </a:solidFill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3" r:id="rId12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jpe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2637" y="0"/>
            <a:ext cx="9144000" cy="6857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Box 10"/>
          <p:cNvSpPr txBox="1"/>
          <p:nvPr/>
        </p:nvSpPr>
        <p:spPr>
          <a:xfrm>
            <a:off x="1600077" y="1497320"/>
            <a:ext cx="6480719" cy="70788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>
                <a:ln w="76200">
                  <a:solidFill>
                    <a:srgbClr val="FFFFFF"/>
                  </a:solidFill>
                  <a:round/>
                </a:ln>
                <a:gradFill>
                  <a:gsLst>
                    <a:gs pos="0">
                      <a:srgbClr val="01A9F3"/>
                    </a:gs>
                    <a:gs pos="100000">
                      <a:srgbClr val="0079C2"/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</a:rPr>
              <a:t>RNN </a:t>
            </a:r>
            <a:r>
              <a:rPr lang="ko-KR" altLang="en-US" sz="4000" b="1">
                <a:ln w="76200">
                  <a:solidFill>
                    <a:srgbClr val="FFFFFF"/>
                  </a:solidFill>
                  <a:round/>
                </a:ln>
                <a:gradFill>
                  <a:gsLst>
                    <a:gs pos="0">
                      <a:srgbClr val="01A9F3"/>
                    </a:gs>
                    <a:gs pos="100000">
                      <a:srgbClr val="0079C2"/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</a:rPr>
              <a:t>상세 설명</a:t>
            </a:r>
            <a:endParaRPr lang="ko-KR" altLang="en-US" sz="4000" b="1" dirty="0">
              <a:ln w="76200">
                <a:solidFill>
                  <a:srgbClr val="FFFFFF"/>
                </a:solidFill>
                <a:round/>
              </a:ln>
              <a:gradFill>
                <a:gsLst>
                  <a:gs pos="0">
                    <a:srgbClr val="01A9F3"/>
                  </a:gs>
                  <a:gs pos="100000">
                    <a:srgbClr val="0079C2"/>
                  </a:gs>
                </a:gsLst>
                <a:lin ang="5400000" scaled="0"/>
              </a:gra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703614" y="1498030"/>
            <a:ext cx="6308123" cy="7078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>
                <a:ln w="9525">
                  <a:noFill/>
                  <a:round/>
                </a:ln>
                <a:gradFill>
                  <a:gsLst>
                    <a:gs pos="0">
                      <a:srgbClr val="01A9F3"/>
                    </a:gs>
                    <a:gs pos="100000">
                      <a:srgbClr val="0079C2"/>
                    </a:gs>
                  </a:gsLst>
                  <a:lin ang="5400000" scaled="0"/>
                </a:gra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나눔고딕 ExtraBold" pitchFamily="50" charset="-127"/>
                <a:ea typeface="나눔고딕 ExtraBold" pitchFamily="50" charset="-127"/>
              </a:rPr>
              <a:t>RNN </a:t>
            </a:r>
            <a:r>
              <a:rPr lang="ko-KR" altLang="en-US" sz="4000" b="1">
                <a:ln w="9525">
                  <a:noFill/>
                  <a:round/>
                </a:ln>
                <a:gradFill>
                  <a:gsLst>
                    <a:gs pos="0">
                      <a:srgbClr val="01A9F3"/>
                    </a:gs>
                    <a:gs pos="100000">
                      <a:srgbClr val="0079C2"/>
                    </a:gs>
                  </a:gsLst>
                  <a:lin ang="5400000" scaled="0"/>
                </a:gra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나눔고딕 ExtraBold" pitchFamily="50" charset="-127"/>
                <a:ea typeface="나눔고딕 ExtraBold" pitchFamily="50" charset="-127"/>
              </a:rPr>
              <a:t>상세 설명</a:t>
            </a:r>
            <a:endParaRPr lang="en-US" altLang="ko-KR" sz="4000" b="1" dirty="0">
              <a:ln w="9525">
                <a:noFill/>
                <a:round/>
              </a:ln>
              <a:gradFill>
                <a:gsLst>
                  <a:gs pos="0">
                    <a:srgbClr val="01A9F3"/>
                  </a:gs>
                  <a:gs pos="100000">
                    <a:srgbClr val="0079C2"/>
                  </a:gs>
                </a:gsLst>
                <a:lin ang="5400000" scaled="0"/>
              </a:gra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나눔고딕 ExtraBold" pitchFamily="50" charset="-127"/>
              <a:ea typeface="나눔고딕 ExtraBold" pitchFamily="50" charset="-127"/>
            </a:endParaRPr>
          </a:p>
        </p:txBody>
      </p:sp>
      <p:pic>
        <p:nvPicPr>
          <p:cNvPr id="3078" name="Picture 6" descr="C:\Users\Donggeon Lee\Desktop\IoT\pnu_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1940" y="4295825"/>
            <a:ext cx="2013025" cy="402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L 도형 5"/>
          <p:cNvSpPr/>
          <p:nvPr/>
        </p:nvSpPr>
        <p:spPr bwMode="auto">
          <a:xfrm flipH="1">
            <a:off x="817" y="6021212"/>
            <a:ext cx="9146638" cy="836787"/>
          </a:xfrm>
          <a:custGeom>
            <a:avLst/>
            <a:gdLst>
              <a:gd name="connsiteX0" fmla="*/ 0 w 9361068"/>
              <a:gd name="connsiteY0" fmla="*/ 0 h 783829"/>
              <a:gd name="connsiteX1" fmla="*/ 1877811 w 9361068"/>
              <a:gd name="connsiteY1" fmla="*/ 0 h 783829"/>
              <a:gd name="connsiteX2" fmla="*/ 1877811 w 9361068"/>
              <a:gd name="connsiteY2" fmla="*/ 306187 h 783829"/>
              <a:gd name="connsiteX3" fmla="*/ 9361068 w 9361068"/>
              <a:gd name="connsiteY3" fmla="*/ 306187 h 783829"/>
              <a:gd name="connsiteX4" fmla="*/ 9361068 w 9361068"/>
              <a:gd name="connsiteY4" fmla="*/ 783829 h 783829"/>
              <a:gd name="connsiteX5" fmla="*/ 0 w 9361068"/>
              <a:gd name="connsiteY5" fmla="*/ 783829 h 783829"/>
              <a:gd name="connsiteX6" fmla="*/ 0 w 9361068"/>
              <a:gd name="connsiteY6" fmla="*/ 0 h 783829"/>
              <a:gd name="connsiteX0" fmla="*/ 0 w 9361068"/>
              <a:gd name="connsiteY0" fmla="*/ 0 h 783829"/>
              <a:gd name="connsiteX1" fmla="*/ 1877811 w 9361068"/>
              <a:gd name="connsiteY1" fmla="*/ 0 h 783829"/>
              <a:gd name="connsiteX2" fmla="*/ 2296911 w 9361068"/>
              <a:gd name="connsiteY2" fmla="*/ 306187 h 783829"/>
              <a:gd name="connsiteX3" fmla="*/ 9361068 w 9361068"/>
              <a:gd name="connsiteY3" fmla="*/ 306187 h 783829"/>
              <a:gd name="connsiteX4" fmla="*/ 9361068 w 9361068"/>
              <a:gd name="connsiteY4" fmla="*/ 783829 h 783829"/>
              <a:gd name="connsiteX5" fmla="*/ 0 w 9361068"/>
              <a:gd name="connsiteY5" fmla="*/ 783829 h 783829"/>
              <a:gd name="connsiteX6" fmla="*/ 0 w 9361068"/>
              <a:gd name="connsiteY6" fmla="*/ 0 h 783829"/>
              <a:gd name="connsiteX0" fmla="*/ 0 w 9361068"/>
              <a:gd name="connsiteY0" fmla="*/ 0 h 783829"/>
              <a:gd name="connsiteX1" fmla="*/ 1877811 w 9361068"/>
              <a:gd name="connsiteY1" fmla="*/ 0 h 783829"/>
              <a:gd name="connsiteX2" fmla="*/ 2411211 w 9361068"/>
              <a:gd name="connsiteY2" fmla="*/ 306187 h 783829"/>
              <a:gd name="connsiteX3" fmla="*/ 9361068 w 9361068"/>
              <a:gd name="connsiteY3" fmla="*/ 306187 h 783829"/>
              <a:gd name="connsiteX4" fmla="*/ 9361068 w 9361068"/>
              <a:gd name="connsiteY4" fmla="*/ 783829 h 783829"/>
              <a:gd name="connsiteX5" fmla="*/ 0 w 9361068"/>
              <a:gd name="connsiteY5" fmla="*/ 783829 h 783829"/>
              <a:gd name="connsiteX6" fmla="*/ 0 w 9361068"/>
              <a:gd name="connsiteY6" fmla="*/ 0 h 783829"/>
              <a:gd name="connsiteX0" fmla="*/ 0 w 9361068"/>
              <a:gd name="connsiteY0" fmla="*/ 0 h 783829"/>
              <a:gd name="connsiteX1" fmla="*/ 1744461 w 9361068"/>
              <a:gd name="connsiteY1" fmla="*/ 0 h 783829"/>
              <a:gd name="connsiteX2" fmla="*/ 2411211 w 9361068"/>
              <a:gd name="connsiteY2" fmla="*/ 306187 h 783829"/>
              <a:gd name="connsiteX3" fmla="*/ 9361068 w 9361068"/>
              <a:gd name="connsiteY3" fmla="*/ 306187 h 783829"/>
              <a:gd name="connsiteX4" fmla="*/ 9361068 w 9361068"/>
              <a:gd name="connsiteY4" fmla="*/ 783829 h 783829"/>
              <a:gd name="connsiteX5" fmla="*/ 0 w 9361068"/>
              <a:gd name="connsiteY5" fmla="*/ 783829 h 783829"/>
              <a:gd name="connsiteX6" fmla="*/ 0 w 9361068"/>
              <a:gd name="connsiteY6" fmla="*/ 0 h 783829"/>
              <a:gd name="connsiteX0" fmla="*/ 0 w 9361068"/>
              <a:gd name="connsiteY0" fmla="*/ 0 h 783829"/>
              <a:gd name="connsiteX1" fmla="*/ 1744461 w 9361068"/>
              <a:gd name="connsiteY1" fmla="*/ 0 h 783829"/>
              <a:gd name="connsiteX2" fmla="*/ 2411211 w 9361068"/>
              <a:gd name="connsiteY2" fmla="*/ 306187 h 783829"/>
              <a:gd name="connsiteX3" fmla="*/ 9361068 w 9361068"/>
              <a:gd name="connsiteY3" fmla="*/ 306187 h 783829"/>
              <a:gd name="connsiteX4" fmla="*/ 9361068 w 9361068"/>
              <a:gd name="connsiteY4" fmla="*/ 783829 h 783829"/>
              <a:gd name="connsiteX5" fmla="*/ 0 w 9361068"/>
              <a:gd name="connsiteY5" fmla="*/ 783829 h 783829"/>
              <a:gd name="connsiteX6" fmla="*/ 0 w 9361068"/>
              <a:gd name="connsiteY6" fmla="*/ 0 h 783829"/>
              <a:gd name="connsiteX0" fmla="*/ 0 w 9361068"/>
              <a:gd name="connsiteY0" fmla="*/ 0 h 783829"/>
              <a:gd name="connsiteX1" fmla="*/ 1744461 w 9361068"/>
              <a:gd name="connsiteY1" fmla="*/ 0 h 783829"/>
              <a:gd name="connsiteX2" fmla="*/ 2411211 w 9361068"/>
              <a:gd name="connsiteY2" fmla="*/ 306187 h 783829"/>
              <a:gd name="connsiteX3" fmla="*/ 9361068 w 9361068"/>
              <a:gd name="connsiteY3" fmla="*/ 306187 h 783829"/>
              <a:gd name="connsiteX4" fmla="*/ 9361068 w 9361068"/>
              <a:gd name="connsiteY4" fmla="*/ 783829 h 783829"/>
              <a:gd name="connsiteX5" fmla="*/ 0 w 9361068"/>
              <a:gd name="connsiteY5" fmla="*/ 783829 h 783829"/>
              <a:gd name="connsiteX6" fmla="*/ 0 w 9361068"/>
              <a:gd name="connsiteY6" fmla="*/ 0 h 783829"/>
              <a:gd name="connsiteX0" fmla="*/ 0 w 9361068"/>
              <a:gd name="connsiteY0" fmla="*/ 0 h 783829"/>
              <a:gd name="connsiteX1" fmla="*/ 1744461 w 9361068"/>
              <a:gd name="connsiteY1" fmla="*/ 0 h 783829"/>
              <a:gd name="connsiteX2" fmla="*/ 2411211 w 9361068"/>
              <a:gd name="connsiteY2" fmla="*/ 306187 h 783829"/>
              <a:gd name="connsiteX3" fmla="*/ 9361068 w 9361068"/>
              <a:gd name="connsiteY3" fmla="*/ 306187 h 783829"/>
              <a:gd name="connsiteX4" fmla="*/ 9361068 w 9361068"/>
              <a:gd name="connsiteY4" fmla="*/ 783829 h 783829"/>
              <a:gd name="connsiteX5" fmla="*/ 0 w 9361068"/>
              <a:gd name="connsiteY5" fmla="*/ 783829 h 783829"/>
              <a:gd name="connsiteX6" fmla="*/ 0 w 9361068"/>
              <a:gd name="connsiteY6" fmla="*/ 0 h 783829"/>
              <a:gd name="connsiteX0" fmla="*/ 0 w 9375356"/>
              <a:gd name="connsiteY0" fmla="*/ 0 h 786010"/>
              <a:gd name="connsiteX1" fmla="*/ 1758749 w 9375356"/>
              <a:gd name="connsiteY1" fmla="*/ 2181 h 786010"/>
              <a:gd name="connsiteX2" fmla="*/ 2425499 w 9375356"/>
              <a:gd name="connsiteY2" fmla="*/ 308368 h 786010"/>
              <a:gd name="connsiteX3" fmla="*/ 9375356 w 9375356"/>
              <a:gd name="connsiteY3" fmla="*/ 308368 h 786010"/>
              <a:gd name="connsiteX4" fmla="*/ 9375356 w 9375356"/>
              <a:gd name="connsiteY4" fmla="*/ 786010 h 786010"/>
              <a:gd name="connsiteX5" fmla="*/ 14288 w 9375356"/>
              <a:gd name="connsiteY5" fmla="*/ 786010 h 786010"/>
              <a:gd name="connsiteX6" fmla="*/ 0 w 9375356"/>
              <a:gd name="connsiteY6" fmla="*/ 0 h 786010"/>
              <a:gd name="connsiteX0" fmla="*/ 0 w 9375356"/>
              <a:gd name="connsiteY0" fmla="*/ 0 h 786010"/>
              <a:gd name="connsiteX1" fmla="*/ 1758749 w 9375356"/>
              <a:gd name="connsiteY1" fmla="*/ 2181 h 786010"/>
              <a:gd name="connsiteX2" fmla="*/ 2425499 w 9375356"/>
              <a:gd name="connsiteY2" fmla="*/ 308368 h 786010"/>
              <a:gd name="connsiteX3" fmla="*/ 9375356 w 9375356"/>
              <a:gd name="connsiteY3" fmla="*/ 308368 h 786010"/>
              <a:gd name="connsiteX4" fmla="*/ 9375356 w 9375356"/>
              <a:gd name="connsiteY4" fmla="*/ 786010 h 786010"/>
              <a:gd name="connsiteX5" fmla="*/ 2381 w 9375356"/>
              <a:gd name="connsiteY5" fmla="*/ 786010 h 786010"/>
              <a:gd name="connsiteX6" fmla="*/ 0 w 9375356"/>
              <a:gd name="connsiteY6" fmla="*/ 0 h 786010"/>
              <a:gd name="connsiteX0" fmla="*/ 2488 w 9373081"/>
              <a:gd name="connsiteY0" fmla="*/ 17447 h 783829"/>
              <a:gd name="connsiteX1" fmla="*/ 1756474 w 9373081"/>
              <a:gd name="connsiteY1" fmla="*/ 0 h 783829"/>
              <a:gd name="connsiteX2" fmla="*/ 2423224 w 9373081"/>
              <a:gd name="connsiteY2" fmla="*/ 306187 h 783829"/>
              <a:gd name="connsiteX3" fmla="*/ 9373081 w 9373081"/>
              <a:gd name="connsiteY3" fmla="*/ 306187 h 783829"/>
              <a:gd name="connsiteX4" fmla="*/ 9373081 w 9373081"/>
              <a:gd name="connsiteY4" fmla="*/ 783829 h 783829"/>
              <a:gd name="connsiteX5" fmla="*/ 106 w 9373081"/>
              <a:gd name="connsiteY5" fmla="*/ 783829 h 783829"/>
              <a:gd name="connsiteX6" fmla="*/ 2488 w 9373081"/>
              <a:gd name="connsiteY6" fmla="*/ 17447 h 783829"/>
              <a:gd name="connsiteX0" fmla="*/ 2488 w 9373081"/>
              <a:gd name="connsiteY0" fmla="*/ 0 h 766382"/>
              <a:gd name="connsiteX1" fmla="*/ 1756474 w 9373081"/>
              <a:gd name="connsiteY1" fmla="*/ 0 h 766382"/>
              <a:gd name="connsiteX2" fmla="*/ 2423224 w 9373081"/>
              <a:gd name="connsiteY2" fmla="*/ 288740 h 766382"/>
              <a:gd name="connsiteX3" fmla="*/ 9373081 w 9373081"/>
              <a:gd name="connsiteY3" fmla="*/ 288740 h 766382"/>
              <a:gd name="connsiteX4" fmla="*/ 9373081 w 9373081"/>
              <a:gd name="connsiteY4" fmla="*/ 766382 h 766382"/>
              <a:gd name="connsiteX5" fmla="*/ 106 w 9373081"/>
              <a:gd name="connsiteY5" fmla="*/ 766382 h 766382"/>
              <a:gd name="connsiteX6" fmla="*/ 2488 w 9373081"/>
              <a:gd name="connsiteY6" fmla="*/ 0 h 766382"/>
              <a:gd name="connsiteX0" fmla="*/ 2488 w 9373081"/>
              <a:gd name="connsiteY0" fmla="*/ 0 h 766382"/>
              <a:gd name="connsiteX1" fmla="*/ 1756474 w 9373081"/>
              <a:gd name="connsiteY1" fmla="*/ 0 h 766382"/>
              <a:gd name="connsiteX2" fmla="*/ 2423224 w 9373081"/>
              <a:gd name="connsiteY2" fmla="*/ 288740 h 766382"/>
              <a:gd name="connsiteX3" fmla="*/ 9373081 w 9373081"/>
              <a:gd name="connsiteY3" fmla="*/ 288740 h 766382"/>
              <a:gd name="connsiteX4" fmla="*/ 9373081 w 9373081"/>
              <a:gd name="connsiteY4" fmla="*/ 766382 h 766382"/>
              <a:gd name="connsiteX5" fmla="*/ 106 w 9373081"/>
              <a:gd name="connsiteY5" fmla="*/ 766382 h 766382"/>
              <a:gd name="connsiteX6" fmla="*/ 2488 w 9373081"/>
              <a:gd name="connsiteY6" fmla="*/ 0 h 766382"/>
              <a:gd name="connsiteX0" fmla="*/ 2488 w 9373081"/>
              <a:gd name="connsiteY0" fmla="*/ 418 h 766800"/>
              <a:gd name="connsiteX1" fmla="*/ 1756474 w 9373081"/>
              <a:gd name="connsiteY1" fmla="*/ 418 h 766800"/>
              <a:gd name="connsiteX2" fmla="*/ 2423224 w 9373081"/>
              <a:gd name="connsiteY2" fmla="*/ 289158 h 766800"/>
              <a:gd name="connsiteX3" fmla="*/ 9373081 w 9373081"/>
              <a:gd name="connsiteY3" fmla="*/ 289158 h 766800"/>
              <a:gd name="connsiteX4" fmla="*/ 9373081 w 9373081"/>
              <a:gd name="connsiteY4" fmla="*/ 766800 h 766800"/>
              <a:gd name="connsiteX5" fmla="*/ 106 w 9373081"/>
              <a:gd name="connsiteY5" fmla="*/ 766800 h 766800"/>
              <a:gd name="connsiteX6" fmla="*/ 2488 w 9373081"/>
              <a:gd name="connsiteY6" fmla="*/ 418 h 766800"/>
              <a:gd name="connsiteX0" fmla="*/ 2488 w 9373081"/>
              <a:gd name="connsiteY0" fmla="*/ 0 h 766382"/>
              <a:gd name="connsiteX1" fmla="*/ 1756474 w 9373081"/>
              <a:gd name="connsiteY1" fmla="*/ 0 h 766382"/>
              <a:gd name="connsiteX2" fmla="*/ 2423224 w 9373081"/>
              <a:gd name="connsiteY2" fmla="*/ 288740 h 766382"/>
              <a:gd name="connsiteX3" fmla="*/ 9373081 w 9373081"/>
              <a:gd name="connsiteY3" fmla="*/ 288740 h 766382"/>
              <a:gd name="connsiteX4" fmla="*/ 9373081 w 9373081"/>
              <a:gd name="connsiteY4" fmla="*/ 766382 h 766382"/>
              <a:gd name="connsiteX5" fmla="*/ 106 w 9373081"/>
              <a:gd name="connsiteY5" fmla="*/ 766382 h 766382"/>
              <a:gd name="connsiteX6" fmla="*/ 2488 w 9373081"/>
              <a:gd name="connsiteY6" fmla="*/ 0 h 766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373081" h="766382">
                <a:moveTo>
                  <a:pt x="2488" y="0"/>
                </a:moveTo>
                <a:lnTo>
                  <a:pt x="1756474" y="0"/>
                </a:lnTo>
                <a:cubicBezTo>
                  <a:pt x="2043018" y="462"/>
                  <a:pt x="2107312" y="264481"/>
                  <a:pt x="2423224" y="288740"/>
                </a:cubicBezTo>
                <a:lnTo>
                  <a:pt x="9373081" y="288740"/>
                </a:lnTo>
                <a:lnTo>
                  <a:pt x="9373081" y="766382"/>
                </a:lnTo>
                <a:lnTo>
                  <a:pt x="106" y="766382"/>
                </a:lnTo>
                <a:cubicBezTo>
                  <a:pt x="-688" y="504379"/>
                  <a:pt x="3282" y="262003"/>
                  <a:pt x="2488" y="0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miter lim="800000"/>
            <a:headEnd/>
            <a:tailEnd/>
          </a:ln>
          <a:effectLst>
            <a:outerShdw blurRad="50800" dist="38100" dir="16200000" rotWithShape="0">
              <a:prstClr val="black">
                <a:alpha val="13000"/>
              </a:prstClr>
            </a:outerShdw>
          </a:effectLst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b="1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6" name="L 도형 5"/>
          <p:cNvSpPr/>
          <p:nvPr/>
        </p:nvSpPr>
        <p:spPr bwMode="auto">
          <a:xfrm flipH="1">
            <a:off x="818" y="6074170"/>
            <a:ext cx="9143182" cy="783829"/>
          </a:xfrm>
          <a:custGeom>
            <a:avLst/>
            <a:gdLst>
              <a:gd name="connsiteX0" fmla="*/ 0 w 9361068"/>
              <a:gd name="connsiteY0" fmla="*/ 0 h 783829"/>
              <a:gd name="connsiteX1" fmla="*/ 1877811 w 9361068"/>
              <a:gd name="connsiteY1" fmla="*/ 0 h 783829"/>
              <a:gd name="connsiteX2" fmla="*/ 1877811 w 9361068"/>
              <a:gd name="connsiteY2" fmla="*/ 306187 h 783829"/>
              <a:gd name="connsiteX3" fmla="*/ 9361068 w 9361068"/>
              <a:gd name="connsiteY3" fmla="*/ 306187 h 783829"/>
              <a:gd name="connsiteX4" fmla="*/ 9361068 w 9361068"/>
              <a:gd name="connsiteY4" fmla="*/ 783829 h 783829"/>
              <a:gd name="connsiteX5" fmla="*/ 0 w 9361068"/>
              <a:gd name="connsiteY5" fmla="*/ 783829 h 783829"/>
              <a:gd name="connsiteX6" fmla="*/ 0 w 9361068"/>
              <a:gd name="connsiteY6" fmla="*/ 0 h 783829"/>
              <a:gd name="connsiteX0" fmla="*/ 0 w 9361068"/>
              <a:gd name="connsiteY0" fmla="*/ 0 h 783829"/>
              <a:gd name="connsiteX1" fmla="*/ 1877811 w 9361068"/>
              <a:gd name="connsiteY1" fmla="*/ 0 h 783829"/>
              <a:gd name="connsiteX2" fmla="*/ 2296911 w 9361068"/>
              <a:gd name="connsiteY2" fmla="*/ 306187 h 783829"/>
              <a:gd name="connsiteX3" fmla="*/ 9361068 w 9361068"/>
              <a:gd name="connsiteY3" fmla="*/ 306187 h 783829"/>
              <a:gd name="connsiteX4" fmla="*/ 9361068 w 9361068"/>
              <a:gd name="connsiteY4" fmla="*/ 783829 h 783829"/>
              <a:gd name="connsiteX5" fmla="*/ 0 w 9361068"/>
              <a:gd name="connsiteY5" fmla="*/ 783829 h 783829"/>
              <a:gd name="connsiteX6" fmla="*/ 0 w 9361068"/>
              <a:gd name="connsiteY6" fmla="*/ 0 h 783829"/>
              <a:gd name="connsiteX0" fmla="*/ 0 w 9361068"/>
              <a:gd name="connsiteY0" fmla="*/ 0 h 783829"/>
              <a:gd name="connsiteX1" fmla="*/ 1877811 w 9361068"/>
              <a:gd name="connsiteY1" fmla="*/ 0 h 783829"/>
              <a:gd name="connsiteX2" fmla="*/ 2411211 w 9361068"/>
              <a:gd name="connsiteY2" fmla="*/ 306187 h 783829"/>
              <a:gd name="connsiteX3" fmla="*/ 9361068 w 9361068"/>
              <a:gd name="connsiteY3" fmla="*/ 306187 h 783829"/>
              <a:gd name="connsiteX4" fmla="*/ 9361068 w 9361068"/>
              <a:gd name="connsiteY4" fmla="*/ 783829 h 783829"/>
              <a:gd name="connsiteX5" fmla="*/ 0 w 9361068"/>
              <a:gd name="connsiteY5" fmla="*/ 783829 h 783829"/>
              <a:gd name="connsiteX6" fmla="*/ 0 w 9361068"/>
              <a:gd name="connsiteY6" fmla="*/ 0 h 783829"/>
              <a:gd name="connsiteX0" fmla="*/ 0 w 9361068"/>
              <a:gd name="connsiteY0" fmla="*/ 0 h 783829"/>
              <a:gd name="connsiteX1" fmla="*/ 1744461 w 9361068"/>
              <a:gd name="connsiteY1" fmla="*/ 0 h 783829"/>
              <a:gd name="connsiteX2" fmla="*/ 2411211 w 9361068"/>
              <a:gd name="connsiteY2" fmla="*/ 306187 h 783829"/>
              <a:gd name="connsiteX3" fmla="*/ 9361068 w 9361068"/>
              <a:gd name="connsiteY3" fmla="*/ 306187 h 783829"/>
              <a:gd name="connsiteX4" fmla="*/ 9361068 w 9361068"/>
              <a:gd name="connsiteY4" fmla="*/ 783829 h 783829"/>
              <a:gd name="connsiteX5" fmla="*/ 0 w 9361068"/>
              <a:gd name="connsiteY5" fmla="*/ 783829 h 783829"/>
              <a:gd name="connsiteX6" fmla="*/ 0 w 9361068"/>
              <a:gd name="connsiteY6" fmla="*/ 0 h 783829"/>
              <a:gd name="connsiteX0" fmla="*/ 0 w 9361068"/>
              <a:gd name="connsiteY0" fmla="*/ 0 h 783829"/>
              <a:gd name="connsiteX1" fmla="*/ 1744461 w 9361068"/>
              <a:gd name="connsiteY1" fmla="*/ 0 h 783829"/>
              <a:gd name="connsiteX2" fmla="*/ 2411211 w 9361068"/>
              <a:gd name="connsiteY2" fmla="*/ 306187 h 783829"/>
              <a:gd name="connsiteX3" fmla="*/ 9361068 w 9361068"/>
              <a:gd name="connsiteY3" fmla="*/ 306187 h 783829"/>
              <a:gd name="connsiteX4" fmla="*/ 9361068 w 9361068"/>
              <a:gd name="connsiteY4" fmla="*/ 783829 h 783829"/>
              <a:gd name="connsiteX5" fmla="*/ 0 w 9361068"/>
              <a:gd name="connsiteY5" fmla="*/ 783829 h 783829"/>
              <a:gd name="connsiteX6" fmla="*/ 0 w 9361068"/>
              <a:gd name="connsiteY6" fmla="*/ 0 h 783829"/>
              <a:gd name="connsiteX0" fmla="*/ 0 w 9361068"/>
              <a:gd name="connsiteY0" fmla="*/ 0 h 783829"/>
              <a:gd name="connsiteX1" fmla="*/ 1744461 w 9361068"/>
              <a:gd name="connsiteY1" fmla="*/ 0 h 783829"/>
              <a:gd name="connsiteX2" fmla="*/ 2411211 w 9361068"/>
              <a:gd name="connsiteY2" fmla="*/ 306187 h 783829"/>
              <a:gd name="connsiteX3" fmla="*/ 9361068 w 9361068"/>
              <a:gd name="connsiteY3" fmla="*/ 306187 h 783829"/>
              <a:gd name="connsiteX4" fmla="*/ 9361068 w 9361068"/>
              <a:gd name="connsiteY4" fmla="*/ 783829 h 783829"/>
              <a:gd name="connsiteX5" fmla="*/ 0 w 9361068"/>
              <a:gd name="connsiteY5" fmla="*/ 783829 h 783829"/>
              <a:gd name="connsiteX6" fmla="*/ 0 w 9361068"/>
              <a:gd name="connsiteY6" fmla="*/ 0 h 783829"/>
              <a:gd name="connsiteX0" fmla="*/ 0 w 9361068"/>
              <a:gd name="connsiteY0" fmla="*/ 0 h 783829"/>
              <a:gd name="connsiteX1" fmla="*/ 1744461 w 9361068"/>
              <a:gd name="connsiteY1" fmla="*/ 0 h 783829"/>
              <a:gd name="connsiteX2" fmla="*/ 2411211 w 9361068"/>
              <a:gd name="connsiteY2" fmla="*/ 306187 h 783829"/>
              <a:gd name="connsiteX3" fmla="*/ 9361068 w 9361068"/>
              <a:gd name="connsiteY3" fmla="*/ 306187 h 783829"/>
              <a:gd name="connsiteX4" fmla="*/ 9361068 w 9361068"/>
              <a:gd name="connsiteY4" fmla="*/ 783829 h 783829"/>
              <a:gd name="connsiteX5" fmla="*/ 0 w 9361068"/>
              <a:gd name="connsiteY5" fmla="*/ 783829 h 783829"/>
              <a:gd name="connsiteX6" fmla="*/ 0 w 9361068"/>
              <a:gd name="connsiteY6" fmla="*/ 0 h 783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361068" h="783829">
                <a:moveTo>
                  <a:pt x="0" y="0"/>
                </a:moveTo>
                <a:lnTo>
                  <a:pt x="1744461" y="0"/>
                </a:lnTo>
                <a:cubicBezTo>
                  <a:pt x="2023861" y="462"/>
                  <a:pt x="2100061" y="299375"/>
                  <a:pt x="2411211" y="306187"/>
                </a:cubicBezTo>
                <a:lnTo>
                  <a:pt x="9361068" y="306187"/>
                </a:lnTo>
                <a:lnTo>
                  <a:pt x="9361068" y="783829"/>
                </a:lnTo>
                <a:lnTo>
                  <a:pt x="0" y="783829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00000">
                <a:srgbClr val="BEBEBE"/>
              </a:gs>
              <a:gs pos="0">
                <a:srgbClr val="ECECEC"/>
              </a:gs>
            </a:gsLst>
            <a:lin ang="0" scaled="1"/>
            <a:tileRect/>
          </a:gradFill>
          <a:ln w="9525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b="1" dirty="0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99FFEE81-1018-4954-8CEE-BC68208210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504" y="6525344"/>
            <a:ext cx="1232282" cy="20113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93E41D1-15A0-4360-8B0C-0DE24A783E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2783" y="230033"/>
            <a:ext cx="1320831" cy="360955"/>
          </a:xfrm>
          <a:prstGeom prst="rect">
            <a:avLst/>
          </a:prstGeom>
        </p:spPr>
      </p:pic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40B58866-4279-4847-A095-5011BD0AD4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33951" y="6439605"/>
            <a:ext cx="2121091" cy="406436"/>
          </a:xfrm>
          <a:prstGeom prst="rect">
            <a:avLst/>
          </a:prstGeom>
        </p:spPr>
      </p:pic>
      <p:sp>
        <p:nvSpPr>
          <p:cNvPr id="12" name="Rectangle 5">
            <a:extLst>
              <a:ext uri="{FF2B5EF4-FFF2-40B4-BE49-F238E27FC236}">
                <a16:creationId xmlns:a16="http://schemas.microsoft.com/office/drawing/2014/main" id="{B83F35E7-3C8A-4645-8F6D-BD609C6413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43808" y="4845973"/>
            <a:ext cx="4389289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ts val="600"/>
              </a:spcBef>
              <a:buClr>
                <a:srgbClr val="081DE8"/>
              </a:buClr>
              <a:buSzPct val="76000"/>
              <a:buBlip>
                <a:blip r:embed="rId8"/>
              </a:buBlip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1pPr>
            <a:lvl2pPr marL="547688" indent="-273050" latinLnBrk="1">
              <a:spcBef>
                <a:spcPts val="500"/>
              </a:spcBef>
              <a:buClr>
                <a:srgbClr val="0156FF"/>
              </a:buClr>
              <a:buSzPct val="76000"/>
              <a:buFont typeface="Wingdings" panose="05000000000000000000" pitchFamily="2" charset="2"/>
              <a:buChar char=""/>
              <a:defRPr sz="2800">
                <a:solidFill>
                  <a:srgbClr val="0000FF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2pPr>
            <a:lvl3pPr marL="822325" indent="-228600" latinLnBrk="1">
              <a:spcBef>
                <a:spcPts val="500"/>
              </a:spcBef>
              <a:buClr>
                <a:srgbClr val="00B0F0"/>
              </a:buClr>
              <a:buSzPct val="76000"/>
              <a:buFont typeface="Wingdings 3" panose="05040102010807070707" pitchFamily="18" charset="2"/>
              <a:buChar char="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3pPr>
            <a:lvl4pPr marL="1096963" indent="-228600" latinLnBrk="1">
              <a:spcBef>
                <a:spcPts val="400"/>
              </a:spcBef>
              <a:buClr>
                <a:srgbClr val="FFC000"/>
              </a:buClr>
              <a:buSzPct val="70000"/>
              <a:buFont typeface="Wingdings" panose="05000000000000000000" pitchFamily="2" charset="2"/>
              <a:buChar char="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4pPr>
            <a:lvl5pPr marL="1371600" indent="-228600" latinLnBrk="1">
              <a:spcBef>
                <a:spcPts val="3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5pPr>
            <a:lvl6pPr marL="1828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6pPr>
            <a:lvl7pPr marL="2286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7pPr>
            <a:lvl8pPr marL="2743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8pPr>
            <a:lvl9pPr marL="32004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lnSpc>
                <a:spcPct val="80000"/>
              </a:lnSpc>
              <a:buFontTx/>
              <a:buNone/>
            </a:pPr>
            <a:r>
              <a:rPr lang="en-US" altLang="ko-KR" sz="2000">
                <a:ea typeface="굴림" panose="020B0600000101010101" pitchFamily="50" charset="-127"/>
              </a:rPr>
              <a:t>Prof.  Howon Kim</a:t>
            </a:r>
          </a:p>
          <a:p>
            <a:pPr algn="ctr" eaLnBrk="1" hangingPunct="1">
              <a:lnSpc>
                <a:spcPct val="80000"/>
              </a:lnSpc>
              <a:buFontTx/>
              <a:buNone/>
            </a:pPr>
            <a:r>
              <a:rPr kumimoji="0" lang="en-US" altLang="ko-KR" sz="2000">
                <a:ea typeface="굴림" panose="020B0600000101010101" pitchFamily="50" charset="-127"/>
              </a:rPr>
              <a:t>PhD </a:t>
            </a:r>
            <a:r>
              <a:rPr lang="en-US" altLang="ko-KR" sz="2000">
                <a:ea typeface="굴림" panose="020B0600000101010101" pitchFamily="50" charset="-127"/>
              </a:rPr>
              <a:t>candidate,  HyoEun Kang</a:t>
            </a:r>
          </a:p>
          <a:p>
            <a:pPr algn="ctr">
              <a:lnSpc>
                <a:spcPct val="80000"/>
              </a:lnSpc>
              <a:buNone/>
            </a:pPr>
            <a:r>
              <a:rPr lang="en-US" altLang="ko-KR" sz="2000">
                <a:ea typeface="굴림" panose="020B0600000101010101" pitchFamily="50" charset="-127"/>
              </a:rPr>
              <a:t>2021.8.24</a:t>
            </a:r>
            <a:endParaRPr kumimoji="0" lang="en-US" altLang="ko-KR" sz="2000">
              <a:ea typeface="굴림" panose="020B0600000101010101" pitchFamily="50" charset="-127"/>
            </a:endParaRPr>
          </a:p>
        </p:txBody>
      </p:sp>
      <p:sp>
        <p:nvSpPr>
          <p:cNvPr id="14" name="Rectangle 5">
            <a:extLst>
              <a:ext uri="{FF2B5EF4-FFF2-40B4-BE49-F238E27FC236}">
                <a16:creationId xmlns:a16="http://schemas.microsoft.com/office/drawing/2014/main" id="{6BC2AE18-861B-49CA-B7A1-DDB12196F4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10497" y="5750872"/>
            <a:ext cx="4389289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ts val="600"/>
              </a:spcBef>
              <a:buClr>
                <a:srgbClr val="081DE8"/>
              </a:buClr>
              <a:buSzPct val="76000"/>
              <a:buBlip>
                <a:blip r:embed="rId8"/>
              </a:buBlip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1pPr>
            <a:lvl2pPr marL="547688" indent="-273050" latinLnBrk="1">
              <a:spcBef>
                <a:spcPts val="500"/>
              </a:spcBef>
              <a:buClr>
                <a:srgbClr val="0156FF"/>
              </a:buClr>
              <a:buSzPct val="76000"/>
              <a:buFont typeface="Wingdings" panose="05000000000000000000" pitchFamily="2" charset="2"/>
              <a:buChar char=""/>
              <a:defRPr sz="2800">
                <a:solidFill>
                  <a:srgbClr val="0000FF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2pPr>
            <a:lvl3pPr marL="822325" indent="-228600" latinLnBrk="1">
              <a:spcBef>
                <a:spcPts val="500"/>
              </a:spcBef>
              <a:buClr>
                <a:srgbClr val="00B0F0"/>
              </a:buClr>
              <a:buSzPct val="76000"/>
              <a:buFont typeface="Wingdings 3" panose="05040102010807070707" pitchFamily="18" charset="2"/>
              <a:buChar char="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3pPr>
            <a:lvl4pPr marL="1096963" indent="-228600" latinLnBrk="1">
              <a:spcBef>
                <a:spcPts val="400"/>
              </a:spcBef>
              <a:buClr>
                <a:srgbClr val="FFC000"/>
              </a:buClr>
              <a:buSzPct val="70000"/>
              <a:buFont typeface="Wingdings" panose="05000000000000000000" pitchFamily="2" charset="2"/>
              <a:buChar char="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4pPr>
            <a:lvl5pPr marL="1371600" indent="-228600" latinLnBrk="1">
              <a:spcBef>
                <a:spcPts val="3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5pPr>
            <a:lvl6pPr marL="1828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6pPr>
            <a:lvl7pPr marL="2286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7pPr>
            <a:lvl8pPr marL="2743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8pPr>
            <a:lvl9pPr marL="32004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lnSpc>
                <a:spcPct val="80000"/>
              </a:lnSpc>
              <a:buFontTx/>
              <a:buNone/>
            </a:pPr>
            <a:endParaRPr kumimoji="0" lang="en-US" altLang="ko-KR" sz="2000" dirty="0"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346771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898" name="Rectangle 2"/>
          <p:cNvSpPr>
            <a:spLocks noGrp="1" noChangeArrowheads="1"/>
          </p:cNvSpPr>
          <p:nvPr>
            <p:ph type="title"/>
          </p:nvPr>
        </p:nvSpPr>
        <p:spPr>
          <a:xfrm>
            <a:off x="323528" y="147112"/>
            <a:ext cx="7416824" cy="401568"/>
          </a:xfrm>
        </p:spPr>
        <p:txBody>
          <a:bodyPr/>
          <a:lstStyle/>
          <a:p>
            <a:pPr>
              <a:defRPr/>
            </a:pPr>
            <a:r>
              <a:rPr kumimoji="1" lang="en-US" altLang="ko-KR" sz="280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고딕 ExtraBold" pitchFamily="50" charset="-127"/>
                <a:ea typeface="나눔고딕 ExtraBold" pitchFamily="50" charset="-127"/>
              </a:rPr>
              <a:t>2. RNN Example</a:t>
            </a:r>
            <a:r>
              <a:rPr kumimoji="1" lang="en-US" altLang="ko-KR"/>
              <a:t>: Language modeling</a:t>
            </a:r>
            <a:endParaRPr lang="en-US" altLang="x-none" dirty="0"/>
          </a:p>
        </p:txBody>
      </p:sp>
      <p:sp>
        <p:nvSpPr>
          <p:cNvPr id="65539" name="슬라이드 번호 개체 틀 1"/>
          <p:cNvSpPr>
            <a:spLocks noGrp="1"/>
          </p:cNvSpPr>
          <p:nvPr>
            <p:ph type="sldNum" sz="quarter" idx="10"/>
          </p:nvPr>
        </p:nvSpPr>
        <p:spPr bwMode="auto">
          <a:xfrm>
            <a:off x="4284663" y="6556375"/>
            <a:ext cx="647700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AD6359BA-3BE5-7540-8295-8384A8054A72}" type="slidenum">
              <a:rPr lang="ko-KR" altLang="en-US" smtClean="0"/>
              <a:pPr>
                <a:defRPr/>
              </a:pPr>
              <a:t>10</a:t>
            </a:fld>
            <a:endParaRPr lang="ko-KR" altLang="en-US">
              <a:latin typeface="나눔고딕 ExtraBold" charset="-127"/>
              <a:ea typeface="나눔고딕 ExtraBold" charset="-127"/>
              <a:cs typeface="나눔고딕 ExtraBold" charset="-127"/>
            </a:endParaRP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BCD5C40-EC9A-4157-A78D-FC65AD86E7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  <a:defRPr/>
            </a:pPr>
            <a:r>
              <a:rPr lang="en-US" altLang="ko-KR" b="1"/>
              <a:t> </a:t>
            </a:r>
            <a:endParaRPr lang="en-US" altLang="ko-KR" sz="1400" b="1">
              <a:solidFill>
                <a:srgbClr val="C00000"/>
              </a:solidFill>
            </a:endParaRPr>
          </a:p>
          <a:p>
            <a:pPr marL="647700" indent="-285750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endParaRPr lang="en-US" altLang="ko-KR" sz="1400" b="1">
              <a:solidFill>
                <a:srgbClr val="C0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6025A4-CD36-4905-8B11-FDFFACA75B33}"/>
              </a:ext>
            </a:extLst>
          </p:cNvPr>
          <p:cNvSpPr txBox="1"/>
          <p:nvPr/>
        </p:nvSpPr>
        <p:spPr>
          <a:xfrm>
            <a:off x="6081685" y="1533346"/>
            <a:ext cx="280831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0"/>
            <a:r>
              <a:rPr lang="en-US" altLang="ko-KR" sz="1100">
                <a:solidFill>
                  <a:srgbClr val="C00000"/>
                </a:solidFill>
              </a:rPr>
              <a:t>“hell”</a:t>
            </a:r>
            <a:r>
              <a:rPr lang="ko-KR" altLang="en-US" sz="1100">
                <a:solidFill>
                  <a:srgbClr val="C00000"/>
                </a:solidFill>
              </a:rPr>
              <a:t>가 주어지면  </a:t>
            </a:r>
            <a:r>
              <a:rPr lang="en-US" altLang="ko-KR" sz="1100">
                <a:solidFill>
                  <a:srgbClr val="C00000"/>
                </a:solidFill>
              </a:rPr>
              <a:t>target</a:t>
            </a:r>
            <a:r>
              <a:rPr lang="ko-KR" altLang="en-US" sz="1100">
                <a:solidFill>
                  <a:srgbClr val="C00000"/>
                </a:solidFill>
              </a:rPr>
              <a:t>은 </a:t>
            </a:r>
            <a:r>
              <a:rPr lang="en-US" altLang="ko-KR" sz="1100">
                <a:solidFill>
                  <a:srgbClr val="C00000"/>
                </a:solidFill>
              </a:rPr>
              <a:t>“o”</a:t>
            </a:r>
            <a:r>
              <a:rPr lang="ko-KR" altLang="en-US" sz="1100">
                <a:solidFill>
                  <a:srgbClr val="C00000"/>
                </a:solidFill>
              </a:rPr>
              <a:t>값이어야 함</a:t>
            </a:r>
            <a:r>
              <a:rPr lang="en-US" altLang="ko-KR" sz="1100">
                <a:solidFill>
                  <a:srgbClr val="C00000"/>
                </a:solidFill>
              </a:rPr>
              <a:t>. </a:t>
            </a:r>
            <a:r>
              <a:rPr lang="ko-KR" altLang="en-US" sz="1100">
                <a:solidFill>
                  <a:srgbClr val="C00000"/>
                </a:solidFill>
              </a:rPr>
              <a:t>즉</a:t>
            </a:r>
            <a:r>
              <a:rPr lang="en-US" altLang="ko-KR" sz="1100">
                <a:solidFill>
                  <a:srgbClr val="C00000"/>
                </a:solidFill>
              </a:rPr>
              <a:t>, “o”</a:t>
            </a:r>
            <a:r>
              <a:rPr lang="ko-KR" altLang="en-US" sz="1100">
                <a:solidFill>
                  <a:srgbClr val="C00000"/>
                </a:solidFill>
              </a:rPr>
              <a:t>를 </a:t>
            </a:r>
            <a:r>
              <a:rPr lang="en-US" altLang="ko-KR" sz="1100">
                <a:solidFill>
                  <a:srgbClr val="C00000"/>
                </a:solidFill>
              </a:rPr>
              <a:t>predict</a:t>
            </a:r>
            <a:r>
              <a:rPr lang="ko-KR" altLang="en-US" sz="1100">
                <a:solidFill>
                  <a:srgbClr val="C00000"/>
                </a:solidFill>
              </a:rPr>
              <a:t>해야 함</a:t>
            </a:r>
            <a:endParaRPr lang="en-US" altLang="ko-KR" sz="1100">
              <a:solidFill>
                <a:srgbClr val="0000FF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326B95-E661-472C-9E72-3D6A4EA1A323}"/>
              </a:ext>
            </a:extLst>
          </p:cNvPr>
          <p:cNvSpPr txBox="1"/>
          <p:nvPr/>
        </p:nvSpPr>
        <p:spPr>
          <a:xfrm>
            <a:off x="3899707" y="1430666"/>
            <a:ext cx="210190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0"/>
            <a:r>
              <a:rPr lang="ko-KR" altLang="en-US" sz="1100">
                <a:solidFill>
                  <a:srgbClr val="C00000"/>
                </a:solidFill>
                <a:highlight>
                  <a:srgbClr val="FFFF00"/>
                </a:highlight>
              </a:rPr>
              <a:t>현재 출력을</a:t>
            </a:r>
            <a:endParaRPr lang="en-US" altLang="ko-KR" sz="1100">
              <a:solidFill>
                <a:srgbClr val="C00000"/>
              </a:solidFill>
              <a:highlight>
                <a:srgbClr val="FFFF00"/>
              </a:highlight>
            </a:endParaRPr>
          </a:p>
          <a:p>
            <a:pPr algn="ctr" latinLnBrk="0"/>
            <a:r>
              <a:rPr lang="en-US" altLang="ko-KR" sz="1100">
                <a:solidFill>
                  <a:srgbClr val="C00000"/>
                </a:solidFill>
                <a:highlight>
                  <a:srgbClr val="FFFF00"/>
                </a:highlight>
              </a:rPr>
              <a:t>softmax</a:t>
            </a:r>
            <a:r>
              <a:rPr lang="ko-KR" altLang="en-US" sz="1100">
                <a:solidFill>
                  <a:srgbClr val="C00000"/>
                </a:solidFill>
                <a:highlight>
                  <a:srgbClr val="FFFF00"/>
                </a:highlight>
              </a:rPr>
              <a:t>로 보면</a:t>
            </a:r>
            <a:r>
              <a:rPr lang="en-US" altLang="ko-KR" sz="1100">
                <a:solidFill>
                  <a:srgbClr val="C00000"/>
                </a:solidFill>
                <a:highlight>
                  <a:srgbClr val="FFFF00"/>
                </a:highlight>
              </a:rPr>
              <a:t>, [ 0 0 0 1] </a:t>
            </a:r>
            <a:r>
              <a:rPr lang="en-US" altLang="ko-KR" sz="1100">
                <a:solidFill>
                  <a:srgbClr val="C00000"/>
                </a:solidFill>
                <a:highlight>
                  <a:srgbClr val="FFFF00"/>
                </a:highlight>
                <a:sym typeface="Wingdings" panose="05000000000000000000" pitchFamily="2" charset="2"/>
              </a:rPr>
              <a:t> “o”</a:t>
            </a:r>
            <a:r>
              <a:rPr lang="ko-KR" altLang="en-US" sz="1100">
                <a:solidFill>
                  <a:srgbClr val="C00000"/>
                </a:solidFill>
                <a:highlight>
                  <a:srgbClr val="FFFF00"/>
                </a:highlight>
                <a:sym typeface="Wingdings" panose="05000000000000000000" pitchFamily="2" charset="2"/>
              </a:rPr>
              <a:t>를 출력함  </a:t>
            </a:r>
            <a:r>
              <a:rPr lang="en-US" altLang="ko-KR" sz="1100">
                <a:solidFill>
                  <a:srgbClr val="C00000"/>
                </a:solidFill>
                <a:highlight>
                  <a:srgbClr val="FFFF00"/>
                </a:highlight>
                <a:sym typeface="Wingdings" panose="05000000000000000000" pitchFamily="2" charset="2"/>
              </a:rPr>
              <a:t></a:t>
            </a:r>
            <a:endParaRPr lang="en-US" altLang="ko-KR" sz="1100">
              <a:solidFill>
                <a:srgbClr val="0000FF"/>
              </a:solidFill>
              <a:highlight>
                <a:srgbClr val="FFFF00"/>
              </a:highlight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78821D8-1A27-41B4-B0BF-3352B66BFB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9872" y="2097426"/>
            <a:ext cx="5256584" cy="423950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2B0E725-F663-4BDD-B77A-5EEDF9C116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295" y="5085184"/>
            <a:ext cx="3476712" cy="41242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FBD6AF4-4942-4220-A824-D81ED97599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20" y="903858"/>
            <a:ext cx="3195865" cy="3911585"/>
          </a:xfrm>
          <a:prstGeom prst="rect">
            <a:avLst/>
          </a:prstGeom>
        </p:spPr>
      </p:pic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9CFD45A2-12CF-4B72-95F2-77882CCB594E}"/>
              </a:ext>
            </a:extLst>
          </p:cNvPr>
          <p:cNvCxnSpPr>
            <a:cxnSpLocks/>
          </p:cNvCxnSpPr>
          <p:nvPr/>
        </p:nvCxnSpPr>
        <p:spPr>
          <a:xfrm flipH="1">
            <a:off x="2987824" y="1573745"/>
            <a:ext cx="1008113" cy="208037"/>
          </a:xfrm>
          <a:prstGeom prst="straightConnector1">
            <a:avLst/>
          </a:prstGeom>
          <a:ln w="508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99A5CD86-A333-4019-BE85-2DF04C701C07}"/>
              </a:ext>
            </a:extLst>
          </p:cNvPr>
          <p:cNvSpPr txBox="1"/>
          <p:nvPr/>
        </p:nvSpPr>
        <p:spPr>
          <a:xfrm>
            <a:off x="317008" y="661904"/>
            <a:ext cx="25922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0"/>
            <a:r>
              <a:rPr lang="ko-KR" altLang="en-US" sz="1100">
                <a:solidFill>
                  <a:srgbClr val="C00000"/>
                </a:solidFill>
                <a:highlight>
                  <a:srgbClr val="FFFF00"/>
                </a:highlight>
              </a:rPr>
              <a:t>실제 </a:t>
            </a:r>
            <a:r>
              <a:rPr lang="en-US" altLang="ko-KR" sz="1100">
                <a:solidFill>
                  <a:srgbClr val="C00000"/>
                </a:solidFill>
                <a:highlight>
                  <a:srgbClr val="FFFF00"/>
                </a:highlight>
              </a:rPr>
              <a:t>softmax</a:t>
            </a:r>
            <a:r>
              <a:rPr lang="ko-KR" altLang="en-US" sz="1100">
                <a:solidFill>
                  <a:srgbClr val="C00000"/>
                </a:solidFill>
                <a:highlight>
                  <a:srgbClr val="FFFF00"/>
                </a:highlight>
              </a:rPr>
              <a:t> 출력값을 갖는 경우</a:t>
            </a:r>
            <a:endParaRPr lang="en-US" altLang="ko-KR" sz="1100">
              <a:solidFill>
                <a:srgbClr val="0000FF"/>
              </a:solidFill>
              <a:highlight>
                <a:srgbClr val="FFFF00"/>
              </a:highlight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349FA3D-2028-4758-BD03-6C40B89F8EAD}"/>
              </a:ext>
            </a:extLst>
          </p:cNvPr>
          <p:cNvSpPr txBox="1"/>
          <p:nvPr/>
        </p:nvSpPr>
        <p:spPr>
          <a:xfrm>
            <a:off x="7308304" y="78740"/>
            <a:ext cx="183569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I. Toy Example</a:t>
            </a:r>
            <a:endParaRPr lang="ko-KR" altLang="en-US" sz="105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31569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117092" y="2856707"/>
            <a:ext cx="2932213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400" b="1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5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I. </a:t>
            </a:r>
            <a:r>
              <a:rPr lang="ko-KR" altLang="en-US" sz="4400" b="1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5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사업 개요</a:t>
            </a:r>
            <a:endParaRPr lang="en-US" altLang="ko-KR" sz="4400" b="1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5">
                  <a:lumMod val="7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 rot="10800000">
            <a:off x="1691680" y="1775911"/>
            <a:ext cx="5904656" cy="2880996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286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1763687" y="1862877"/>
            <a:ext cx="5760640" cy="2736981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26773" y="2067405"/>
            <a:ext cx="57606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II. Review: RNN, LSTM</a:t>
            </a:r>
            <a:endParaRPr lang="en-US" altLang="ko-KR" sz="3200" b="1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7210C6F-031D-4A00-B2F8-998BF0876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CB3AF-423D-41CB-AFF9-3007F6A07770}" type="slidenum">
              <a:rPr lang="ko-KR" altLang="en-US" smtClean="0"/>
              <a:pPr/>
              <a:t>11</a:t>
            </a:fld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38619F-FFD4-4344-B8D6-5DDBCEED7306}"/>
              </a:ext>
            </a:extLst>
          </p:cNvPr>
          <p:cNvSpPr txBox="1"/>
          <p:nvPr/>
        </p:nvSpPr>
        <p:spPr>
          <a:xfrm>
            <a:off x="7308304" y="78740"/>
            <a:ext cx="183569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II. Review</a:t>
            </a:r>
            <a:endParaRPr lang="ko-KR" altLang="en-US" sz="105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F7F1B35-0FD8-43F2-A826-089621310BB5}"/>
              </a:ext>
            </a:extLst>
          </p:cNvPr>
          <p:cNvSpPr txBox="1"/>
          <p:nvPr/>
        </p:nvSpPr>
        <p:spPr>
          <a:xfrm>
            <a:off x="1835696" y="2726187"/>
            <a:ext cx="55446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Review of RNN &amp; LSTM</a:t>
            </a:r>
            <a:r>
              <a:rPr lang="ko-KR" altLang="en-US" sz="2000" b="1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등 </a:t>
            </a:r>
            <a:endParaRPr lang="ko-KR" altLang="en-US" sz="2000" dirty="0">
              <a:solidFill>
                <a:srgbClr val="0000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52803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A typical architecture of recurrent neural network">
            <a:extLst>
              <a:ext uri="{FF2B5EF4-FFF2-40B4-BE49-F238E27FC236}">
                <a16:creationId xmlns:a16="http://schemas.microsoft.com/office/drawing/2014/main" id="{5D04F129-A8B9-428A-8F3C-DBA7317250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0128" y="3601242"/>
            <a:ext cx="4598376" cy="2955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EA1DDD1-2359-440F-A994-3D744FA993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2549" y="1083767"/>
            <a:ext cx="6458902" cy="2313040"/>
          </a:xfrm>
          <a:prstGeom prst="rect">
            <a:avLst/>
          </a:prstGeom>
        </p:spPr>
      </p:pic>
      <p:sp>
        <p:nvSpPr>
          <p:cNvPr id="8488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kumimoji="1" lang="en-US" altLang="ko-KR" sz="280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고딕 ExtraBold" pitchFamily="50" charset="-127"/>
                <a:ea typeface="나눔고딕 ExtraBold" pitchFamily="50" charset="-127"/>
              </a:rPr>
              <a:t>1. Review - RNN</a:t>
            </a:r>
            <a:endParaRPr lang="en-US" altLang="x-none" dirty="0"/>
          </a:p>
        </p:txBody>
      </p:sp>
      <p:sp>
        <p:nvSpPr>
          <p:cNvPr id="8488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b="1"/>
              <a:t>기본 </a:t>
            </a:r>
            <a:r>
              <a:rPr lang="en-US" altLang="ko-KR" b="1"/>
              <a:t>RNN </a:t>
            </a:r>
            <a:r>
              <a:rPr lang="ko-KR" altLang="en-US" b="1"/>
              <a:t>구조 </a:t>
            </a:r>
            <a:r>
              <a:rPr lang="en-US" altLang="ko-KR" b="1"/>
              <a:t>– Vanilla Recurrent Neural Network</a:t>
            </a:r>
          </a:p>
          <a:p>
            <a:pPr>
              <a:lnSpc>
                <a:spcPct val="150000"/>
              </a:lnSpc>
              <a:defRPr/>
            </a:pPr>
            <a:endParaRPr lang="en-US" altLang="ko-KR" b="1">
              <a:solidFill>
                <a:srgbClr val="C00000"/>
              </a:solidFill>
              <a:highlight>
                <a:srgbClr val="FFFF00"/>
              </a:highlight>
            </a:endParaRPr>
          </a:p>
          <a:p>
            <a:pPr>
              <a:lnSpc>
                <a:spcPct val="150000"/>
              </a:lnSpc>
              <a:defRPr/>
            </a:pPr>
            <a:endParaRPr lang="en-US" altLang="ko-KR" b="1">
              <a:solidFill>
                <a:srgbClr val="C00000"/>
              </a:solidFill>
              <a:highlight>
                <a:srgbClr val="FFFF00"/>
              </a:highlight>
            </a:endParaRPr>
          </a:p>
          <a:p>
            <a:pPr>
              <a:lnSpc>
                <a:spcPct val="150000"/>
              </a:lnSpc>
              <a:defRPr/>
            </a:pPr>
            <a:endParaRPr lang="en-US" altLang="ko-KR" b="1">
              <a:solidFill>
                <a:srgbClr val="C00000"/>
              </a:solidFill>
              <a:highlight>
                <a:srgbClr val="FFFF00"/>
              </a:highlight>
            </a:endParaRPr>
          </a:p>
          <a:p>
            <a:pPr>
              <a:lnSpc>
                <a:spcPct val="150000"/>
              </a:lnSpc>
              <a:defRPr/>
            </a:pPr>
            <a:endParaRPr lang="en-US" altLang="ko-KR" b="1">
              <a:solidFill>
                <a:srgbClr val="C00000"/>
              </a:solidFill>
              <a:highlight>
                <a:srgbClr val="FFFF00"/>
              </a:highlight>
            </a:endParaRPr>
          </a:p>
          <a:p>
            <a:pPr>
              <a:lnSpc>
                <a:spcPct val="150000"/>
              </a:lnSpc>
              <a:defRPr/>
            </a:pPr>
            <a:endParaRPr lang="en-US" altLang="ko-KR" b="1">
              <a:solidFill>
                <a:srgbClr val="C00000"/>
              </a:solidFill>
              <a:highlight>
                <a:srgbClr val="FFFF00"/>
              </a:highlight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b="1">
                <a:solidFill>
                  <a:srgbClr val="C00000"/>
                </a:solidFill>
                <a:highlight>
                  <a:srgbClr val="FFFF00"/>
                </a:highlight>
              </a:rPr>
              <a:t> </a:t>
            </a:r>
            <a:r>
              <a:rPr lang="ko-KR" altLang="en-US" b="1">
                <a:solidFill>
                  <a:srgbClr val="C00000"/>
                </a:solidFill>
                <a:highlight>
                  <a:srgbClr val="FFFF00"/>
                </a:highlight>
              </a:rPr>
              <a:t>기본 </a:t>
            </a:r>
            <a:r>
              <a:rPr lang="en-US" altLang="ko-KR" b="1">
                <a:solidFill>
                  <a:srgbClr val="C00000"/>
                </a:solidFill>
                <a:highlight>
                  <a:srgbClr val="FFFF00"/>
                </a:highlight>
              </a:rPr>
              <a:t>RNN</a:t>
            </a:r>
            <a:r>
              <a:rPr lang="ko-KR" altLang="en-US" b="1">
                <a:solidFill>
                  <a:srgbClr val="C00000"/>
                </a:solidFill>
                <a:highlight>
                  <a:srgbClr val="FFFF00"/>
                </a:highlight>
              </a:rPr>
              <a:t>에 대한 다른 구조적 표현</a:t>
            </a:r>
            <a:endParaRPr lang="en-US" altLang="ko-KR" b="1">
              <a:highlight>
                <a:srgbClr val="FFFF00"/>
              </a:highlight>
            </a:endParaRPr>
          </a:p>
          <a:p>
            <a:pPr marL="539750" indent="-177800">
              <a:buFont typeface="Wingdings" panose="05000000000000000000" pitchFamily="2" charset="2"/>
              <a:buChar char="§"/>
              <a:defRPr/>
            </a:pPr>
            <a:endParaRPr lang="en-US" altLang="ko-KR" sz="1800" b="1">
              <a:solidFill>
                <a:srgbClr val="0000FF"/>
              </a:solidFill>
            </a:endParaRPr>
          </a:p>
          <a:p>
            <a:pPr marL="539750" indent="-177800">
              <a:buFont typeface="Wingdings" panose="05000000000000000000" pitchFamily="2" charset="2"/>
              <a:buChar char="§"/>
              <a:defRPr/>
            </a:pPr>
            <a:endParaRPr lang="en-US" altLang="ko-KR" sz="1800" b="1">
              <a:solidFill>
                <a:srgbClr val="0000FF"/>
              </a:solidFill>
            </a:endParaRPr>
          </a:p>
          <a:p>
            <a:pPr marL="539750" indent="-177800">
              <a:buFont typeface="Wingdings" panose="05000000000000000000" pitchFamily="2" charset="2"/>
              <a:buChar char="§"/>
              <a:defRPr/>
            </a:pPr>
            <a:endParaRPr lang="en-US" altLang="ko-KR" sz="1800" b="1">
              <a:solidFill>
                <a:srgbClr val="0000FF"/>
              </a:solidFill>
            </a:endParaRPr>
          </a:p>
          <a:p>
            <a:pPr marL="539750" indent="-177800">
              <a:buFont typeface="Wingdings" panose="05000000000000000000" pitchFamily="2" charset="2"/>
              <a:buChar char="§"/>
              <a:defRPr/>
            </a:pPr>
            <a:endParaRPr lang="en-US" altLang="ko-KR" sz="1800" b="1">
              <a:solidFill>
                <a:srgbClr val="0000FF"/>
              </a:solidFill>
            </a:endParaRPr>
          </a:p>
          <a:p>
            <a:pPr marL="539750" indent="-177800">
              <a:buFont typeface="Wingdings" panose="05000000000000000000" pitchFamily="2" charset="2"/>
              <a:buChar char="§"/>
              <a:defRPr/>
            </a:pPr>
            <a:endParaRPr lang="en-US" altLang="ko-KR" sz="1800" b="1">
              <a:solidFill>
                <a:srgbClr val="0000FF"/>
              </a:solidFill>
            </a:endParaRPr>
          </a:p>
          <a:p>
            <a:pPr marL="539750" indent="-177800">
              <a:buFont typeface="Wingdings" panose="05000000000000000000" pitchFamily="2" charset="2"/>
              <a:buChar char="§"/>
              <a:defRPr/>
            </a:pPr>
            <a:endParaRPr lang="en-US" altLang="ko-KR" sz="1800" b="1">
              <a:solidFill>
                <a:srgbClr val="0000FF"/>
              </a:solidFill>
            </a:endParaRPr>
          </a:p>
          <a:p>
            <a:pPr marL="539750" indent="-177800">
              <a:buFont typeface="Wingdings" panose="05000000000000000000" pitchFamily="2" charset="2"/>
              <a:buChar char="§"/>
              <a:defRPr/>
            </a:pPr>
            <a:endParaRPr lang="en-US" altLang="ko-KR" sz="1800" b="1">
              <a:solidFill>
                <a:srgbClr val="0000FF"/>
              </a:solidFill>
            </a:endParaRPr>
          </a:p>
          <a:p>
            <a:pPr marL="539750" indent="-177800">
              <a:buFont typeface="Wingdings" panose="05000000000000000000" pitchFamily="2" charset="2"/>
              <a:buChar char="§"/>
              <a:defRPr/>
            </a:pPr>
            <a:endParaRPr lang="en-US" altLang="ko-KR" sz="1600" b="1" dirty="0">
              <a:solidFill>
                <a:srgbClr val="00B05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65539" name="슬라이드 번호 개체 틀 1"/>
          <p:cNvSpPr>
            <a:spLocks noGrp="1"/>
          </p:cNvSpPr>
          <p:nvPr>
            <p:ph type="sldNum" sz="quarter" idx="10"/>
          </p:nvPr>
        </p:nvSpPr>
        <p:spPr bwMode="auto">
          <a:xfrm>
            <a:off x="4284663" y="6556375"/>
            <a:ext cx="647700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AD6359BA-3BE5-7540-8295-8384A8054A72}" type="slidenum">
              <a:rPr lang="ko-KR" altLang="en-US" smtClean="0"/>
              <a:pPr>
                <a:defRPr/>
              </a:pPr>
              <a:t>12</a:t>
            </a:fld>
            <a:endParaRPr lang="ko-KR" altLang="en-US">
              <a:latin typeface="나눔고딕 ExtraBold" charset="-127"/>
              <a:ea typeface="나눔고딕 ExtraBold" charset="-127"/>
              <a:cs typeface="나눔고딕 ExtraBold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26D3932-AC68-4C17-95D8-3903F11590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816" y="4027376"/>
            <a:ext cx="4262602" cy="158417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584C46B-ADD4-4B73-85E7-8DA2C9D36736}"/>
              </a:ext>
            </a:extLst>
          </p:cNvPr>
          <p:cNvSpPr txBox="1"/>
          <p:nvPr/>
        </p:nvSpPr>
        <p:spPr>
          <a:xfrm>
            <a:off x="7308304" y="78740"/>
            <a:ext cx="183569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II. Review</a:t>
            </a:r>
            <a:endParaRPr lang="ko-KR" altLang="en-US" sz="105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618225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8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kumimoji="1" lang="en-US" altLang="ko-KR" sz="280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고딕 ExtraBold" pitchFamily="50" charset="-127"/>
                <a:ea typeface="나눔고딕 ExtraBold" pitchFamily="50" charset="-127"/>
              </a:rPr>
              <a:t>1. Review - RNN</a:t>
            </a:r>
            <a:endParaRPr lang="en-US" altLang="x-none" dirty="0"/>
          </a:p>
        </p:txBody>
      </p:sp>
      <p:sp>
        <p:nvSpPr>
          <p:cNvPr id="8488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b="1"/>
              <a:t>RNN</a:t>
            </a:r>
            <a:r>
              <a:rPr lang="ko-KR" altLang="en-US" b="1"/>
              <a:t>에 대한 직관적 해석</a:t>
            </a:r>
            <a:endParaRPr lang="en-US" altLang="ko-KR" b="1">
              <a:solidFill>
                <a:srgbClr val="C00000"/>
              </a:solidFill>
              <a:highlight>
                <a:srgbClr val="FFFF00"/>
              </a:highlight>
            </a:endParaRPr>
          </a:p>
          <a:p>
            <a:pPr marL="539750" indent="-177800">
              <a:buFont typeface="Wingdings" panose="05000000000000000000" pitchFamily="2" charset="2"/>
              <a:buChar char="§"/>
              <a:defRPr/>
            </a:pPr>
            <a:r>
              <a:rPr lang="en-US" altLang="ko-KR" sz="1800" b="1">
                <a:solidFill>
                  <a:srgbClr val="0000FF"/>
                </a:solidFill>
              </a:rPr>
              <a:t>Feedforward network(FFN)</a:t>
            </a:r>
            <a:r>
              <a:rPr lang="ko-KR" altLang="en-US" sz="1800" b="1">
                <a:solidFill>
                  <a:srgbClr val="0000FF"/>
                </a:solidFill>
              </a:rPr>
              <a:t>와 </a:t>
            </a:r>
            <a:r>
              <a:rPr lang="en-US" altLang="ko-KR" sz="1800" b="1">
                <a:solidFill>
                  <a:srgbClr val="0000FF"/>
                </a:solidFill>
              </a:rPr>
              <a:t>Recurrent Neural Network(RNN)</a:t>
            </a:r>
            <a:r>
              <a:rPr lang="ko-KR" altLang="en-US" sz="1800" b="1">
                <a:solidFill>
                  <a:srgbClr val="0000FF"/>
                </a:solidFill>
              </a:rPr>
              <a:t>의 차이</a:t>
            </a:r>
            <a:endParaRPr lang="en-US" altLang="ko-KR" sz="1800" b="1">
              <a:solidFill>
                <a:srgbClr val="0000FF"/>
              </a:solidFill>
            </a:endParaRPr>
          </a:p>
          <a:p>
            <a:pPr marL="539750" indent="-177800">
              <a:buFont typeface="Wingdings" panose="05000000000000000000" pitchFamily="2" charset="2"/>
              <a:buChar char="§"/>
              <a:defRPr/>
            </a:pPr>
            <a:r>
              <a:rPr lang="en-US" altLang="ko-KR" sz="1800" b="1">
                <a:solidFill>
                  <a:srgbClr val="0000FF"/>
                </a:solidFill>
              </a:rPr>
              <a:t>FNN</a:t>
            </a:r>
            <a:r>
              <a:rPr lang="ko-KR" altLang="en-US" sz="1800" b="1">
                <a:solidFill>
                  <a:srgbClr val="0000FF"/>
                </a:solidFill>
              </a:rPr>
              <a:t> </a:t>
            </a:r>
            <a:endParaRPr lang="en-US" altLang="ko-KR" sz="1800" b="1">
              <a:solidFill>
                <a:srgbClr val="0000FF"/>
              </a:solidFill>
            </a:endParaRPr>
          </a:p>
          <a:p>
            <a:pPr marL="911225" indent="-285750">
              <a:buFont typeface="Wingdings" panose="05000000000000000000" pitchFamily="2" charset="2"/>
              <a:buChar char="ü"/>
              <a:defRPr/>
            </a:pPr>
            <a:r>
              <a:rPr lang="ko-KR" altLang="en-US" sz="1400" b="1">
                <a:solidFill>
                  <a:srgbClr val="C00000"/>
                </a:solidFill>
              </a:rPr>
              <a:t>입력 </a:t>
            </a:r>
            <a:r>
              <a:rPr lang="en-US" altLang="ko-KR" sz="1400" b="1">
                <a:solidFill>
                  <a:srgbClr val="C00000"/>
                </a:solidFill>
              </a:rPr>
              <a:t>x</a:t>
            </a:r>
            <a:r>
              <a:rPr lang="ko-KR" altLang="en-US" sz="1400" b="1">
                <a:solidFill>
                  <a:srgbClr val="C00000"/>
                </a:solidFill>
              </a:rPr>
              <a:t>와 출력 </a:t>
            </a:r>
            <a:r>
              <a:rPr lang="en-US" altLang="ko-KR" sz="1400" b="1">
                <a:solidFill>
                  <a:srgbClr val="C00000"/>
                </a:solidFill>
              </a:rPr>
              <a:t>y</a:t>
            </a:r>
            <a:r>
              <a:rPr lang="ko-KR" altLang="en-US" sz="1400" b="1">
                <a:solidFill>
                  <a:srgbClr val="C00000"/>
                </a:solidFill>
              </a:rPr>
              <a:t>의 관계 함수</a:t>
            </a:r>
            <a:endParaRPr lang="en-US" altLang="ko-KR" sz="1400" b="1">
              <a:solidFill>
                <a:srgbClr val="C00000"/>
              </a:solidFill>
            </a:endParaRPr>
          </a:p>
          <a:p>
            <a:pPr marL="911225" indent="-285750">
              <a:buFont typeface="Wingdings" panose="05000000000000000000" pitchFamily="2" charset="2"/>
              <a:buChar char="ü"/>
              <a:defRPr/>
            </a:pPr>
            <a:r>
              <a:rPr lang="ko-KR" altLang="en-US" sz="1400" b="1">
                <a:solidFill>
                  <a:srgbClr val="C00000"/>
                </a:solidFill>
              </a:rPr>
              <a:t>입력값 </a:t>
            </a:r>
            <a:r>
              <a:rPr lang="en-US" altLang="ko-KR" sz="1400" b="1">
                <a:solidFill>
                  <a:srgbClr val="C00000"/>
                </a:solidFill>
                <a:sym typeface="Wingdings" panose="05000000000000000000" pitchFamily="2" charset="2"/>
              </a:rPr>
              <a:t> </a:t>
            </a:r>
            <a:r>
              <a:rPr lang="ko-KR" altLang="en-US" sz="1400" b="1">
                <a:solidFill>
                  <a:srgbClr val="C00000"/>
                </a:solidFill>
                <a:sym typeface="Wingdings" panose="05000000000000000000" pitchFamily="2" charset="2"/>
              </a:rPr>
              <a:t>모델 </a:t>
            </a:r>
            <a:r>
              <a:rPr lang="en-US" altLang="ko-KR" sz="1400" b="1">
                <a:solidFill>
                  <a:srgbClr val="C00000"/>
                </a:solidFill>
                <a:sym typeface="Wingdings" panose="05000000000000000000" pitchFamily="2" charset="2"/>
              </a:rPr>
              <a:t> </a:t>
            </a:r>
            <a:r>
              <a:rPr lang="ko-KR" altLang="en-US" sz="1400" b="1">
                <a:solidFill>
                  <a:srgbClr val="C00000"/>
                </a:solidFill>
                <a:sym typeface="Wingdings" panose="05000000000000000000" pitchFamily="2" charset="2"/>
              </a:rPr>
              <a:t>출력값 </a:t>
            </a:r>
            <a:r>
              <a:rPr lang="ko-KR" altLang="en-US" sz="1800" b="1">
                <a:solidFill>
                  <a:srgbClr val="0000FF"/>
                </a:solidFill>
              </a:rPr>
              <a:t> </a:t>
            </a:r>
            <a:endParaRPr lang="en-US" altLang="ko-KR" sz="1800" b="1">
              <a:solidFill>
                <a:srgbClr val="0000FF"/>
              </a:solidFill>
            </a:endParaRPr>
          </a:p>
          <a:p>
            <a:pPr marL="911225" indent="-285750">
              <a:buFont typeface="Wingdings" panose="05000000000000000000" pitchFamily="2" charset="2"/>
              <a:buChar char="ü"/>
              <a:defRPr/>
            </a:pPr>
            <a:endParaRPr lang="en-US" altLang="ko-KR" sz="1800" b="1">
              <a:solidFill>
                <a:srgbClr val="0000FF"/>
              </a:solidFill>
            </a:endParaRPr>
          </a:p>
          <a:p>
            <a:pPr marL="911225" indent="-285750">
              <a:buFont typeface="Wingdings" panose="05000000000000000000" pitchFamily="2" charset="2"/>
              <a:buChar char="ü"/>
              <a:defRPr/>
            </a:pPr>
            <a:endParaRPr lang="en-US" altLang="ko-KR" sz="1800" b="1">
              <a:solidFill>
                <a:srgbClr val="0000FF"/>
              </a:solidFill>
            </a:endParaRPr>
          </a:p>
          <a:p>
            <a:pPr marL="911225" indent="-285750">
              <a:buFont typeface="Wingdings" panose="05000000000000000000" pitchFamily="2" charset="2"/>
              <a:buChar char="ü"/>
              <a:defRPr/>
            </a:pPr>
            <a:endParaRPr lang="en-US" altLang="ko-KR" sz="1800" b="1">
              <a:solidFill>
                <a:srgbClr val="0000FF"/>
              </a:solidFill>
            </a:endParaRPr>
          </a:p>
          <a:p>
            <a:pPr marL="539750" indent="-177800">
              <a:buFont typeface="Wingdings" panose="05000000000000000000" pitchFamily="2" charset="2"/>
              <a:buChar char="§"/>
              <a:defRPr/>
            </a:pPr>
            <a:r>
              <a:rPr lang="en-US" altLang="ko-KR" b="1">
                <a:solidFill>
                  <a:srgbClr val="0000FF"/>
                </a:solidFill>
              </a:rPr>
              <a:t>RNN</a:t>
            </a:r>
            <a:r>
              <a:rPr lang="ko-KR" altLang="en-US" b="1">
                <a:solidFill>
                  <a:srgbClr val="0000FF"/>
                </a:solidFill>
              </a:rPr>
              <a:t> </a:t>
            </a:r>
            <a:endParaRPr lang="en-US" altLang="ko-KR" b="1">
              <a:solidFill>
                <a:srgbClr val="0000FF"/>
              </a:solidFill>
            </a:endParaRPr>
          </a:p>
          <a:p>
            <a:pPr marL="911225" indent="-285750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ko-KR" altLang="en-US" sz="1400" b="1">
                <a:solidFill>
                  <a:srgbClr val="C00000"/>
                </a:solidFill>
              </a:rPr>
              <a:t>입력 </a:t>
            </a:r>
            <a:r>
              <a:rPr lang="en-US" altLang="ko-KR" sz="1400" b="1">
                <a:solidFill>
                  <a:srgbClr val="C00000"/>
                </a:solidFill>
              </a:rPr>
              <a:t>sequence</a:t>
            </a:r>
            <a:r>
              <a:rPr lang="ko-KR" altLang="en-US" sz="1400" b="1">
                <a:solidFill>
                  <a:srgbClr val="C00000"/>
                </a:solidFill>
              </a:rPr>
              <a:t> </a:t>
            </a:r>
            <a:r>
              <a:rPr lang="en-US" altLang="ko-KR" sz="1400" b="1">
                <a:solidFill>
                  <a:srgbClr val="C00000"/>
                </a:solidFill>
              </a:rPr>
              <a:t>x </a:t>
            </a:r>
            <a:r>
              <a:rPr lang="ko-KR" altLang="en-US" sz="1400" b="1">
                <a:solidFill>
                  <a:srgbClr val="C00000"/>
                </a:solidFill>
              </a:rPr>
              <a:t>와 출력 </a:t>
            </a:r>
            <a:r>
              <a:rPr lang="en-US" altLang="ko-KR" sz="1400" b="1">
                <a:solidFill>
                  <a:srgbClr val="C00000"/>
                </a:solidFill>
              </a:rPr>
              <a:t>sequence y</a:t>
            </a:r>
            <a:r>
              <a:rPr lang="ko-KR" altLang="en-US" sz="1400" b="1">
                <a:solidFill>
                  <a:srgbClr val="C00000"/>
                </a:solidFill>
              </a:rPr>
              <a:t>의 관계 함수  </a:t>
            </a:r>
            <a:r>
              <a:rPr lang="en-US" altLang="ko-KR" sz="1400" b="1">
                <a:solidFill>
                  <a:srgbClr val="0000FF"/>
                </a:solidFill>
              </a:rPr>
              <a:t>(</a:t>
            </a:r>
            <a:r>
              <a:rPr lang="ko-KR" altLang="en-US" sz="1400" b="1">
                <a:solidFill>
                  <a:srgbClr val="0000FF"/>
                </a:solidFill>
              </a:rPr>
              <a:t>예</a:t>
            </a:r>
            <a:r>
              <a:rPr lang="en-US" altLang="ko-KR" sz="1400" b="1">
                <a:solidFill>
                  <a:srgbClr val="0000FF"/>
                </a:solidFill>
              </a:rPr>
              <a:t>: </a:t>
            </a:r>
            <a:r>
              <a:rPr lang="ko-KR" altLang="en-US" sz="1400" b="1">
                <a:solidFill>
                  <a:srgbClr val="0000FF"/>
                </a:solidFill>
              </a:rPr>
              <a:t>입력값이 시계열 데이터인 경우에는 입력값 사이에 관련성이 있음</a:t>
            </a:r>
            <a:r>
              <a:rPr lang="en-US" altLang="ko-KR" sz="1400" b="1">
                <a:solidFill>
                  <a:srgbClr val="0000FF"/>
                </a:solidFill>
              </a:rPr>
              <a:t>)</a:t>
            </a:r>
          </a:p>
          <a:p>
            <a:pPr marL="911225" indent="-285750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ko-KR" altLang="en-US" sz="1400" b="1">
                <a:solidFill>
                  <a:srgbClr val="C00000"/>
                </a:solidFill>
              </a:rPr>
              <a:t>출력값은 입력값 </a:t>
            </a:r>
            <a:r>
              <a:rPr lang="en-US" altLang="ko-KR" sz="1400" b="1">
                <a:solidFill>
                  <a:srgbClr val="C00000"/>
                </a:solidFill>
              </a:rPr>
              <a:t>x</a:t>
            </a:r>
            <a:r>
              <a:rPr lang="en-US" altLang="ko-KR" sz="1400" b="1" baseline="-25000">
                <a:solidFill>
                  <a:srgbClr val="C00000"/>
                </a:solidFill>
              </a:rPr>
              <a:t>1</a:t>
            </a:r>
            <a:r>
              <a:rPr lang="en-US" altLang="ko-KR" sz="1400" b="1">
                <a:solidFill>
                  <a:srgbClr val="C00000"/>
                </a:solidFill>
              </a:rPr>
              <a:t>, x</a:t>
            </a:r>
            <a:r>
              <a:rPr lang="en-US" altLang="ko-KR" sz="1400" b="1" baseline="-25000">
                <a:solidFill>
                  <a:srgbClr val="C00000"/>
                </a:solidFill>
              </a:rPr>
              <a:t>2</a:t>
            </a:r>
            <a:r>
              <a:rPr lang="en-US" altLang="ko-KR" sz="1400" b="1">
                <a:solidFill>
                  <a:srgbClr val="C00000"/>
                </a:solidFill>
              </a:rPr>
              <a:t>, ...</a:t>
            </a:r>
            <a:r>
              <a:rPr lang="ko-KR" altLang="en-US" sz="1400" b="1">
                <a:solidFill>
                  <a:srgbClr val="C00000"/>
                </a:solidFill>
              </a:rPr>
              <a:t>간의 </a:t>
            </a:r>
            <a:r>
              <a:rPr lang="en-US" altLang="ko-KR" sz="1400" b="1">
                <a:solidFill>
                  <a:srgbClr val="C00000"/>
                </a:solidFill>
              </a:rPr>
              <a:t>dependency</a:t>
            </a:r>
            <a:r>
              <a:rPr lang="ko-KR" altLang="en-US" sz="1400" b="1">
                <a:solidFill>
                  <a:srgbClr val="C00000"/>
                </a:solidFill>
              </a:rPr>
              <a:t>에 영향을 받음</a:t>
            </a:r>
            <a:endParaRPr lang="en-US" altLang="ko-KR" sz="1400" b="1">
              <a:solidFill>
                <a:srgbClr val="C00000"/>
              </a:solidFill>
            </a:endParaRPr>
          </a:p>
          <a:p>
            <a:pPr marL="911225" indent="-285750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ko-KR" altLang="en-US" sz="1400" b="1">
                <a:solidFill>
                  <a:srgbClr val="C00000"/>
                </a:solidFill>
                <a:highlight>
                  <a:srgbClr val="FFFF00"/>
                </a:highlight>
              </a:rPr>
              <a:t>이에</a:t>
            </a:r>
            <a:r>
              <a:rPr lang="en-US" altLang="ko-KR" sz="1400" b="1">
                <a:solidFill>
                  <a:srgbClr val="C00000"/>
                </a:solidFill>
                <a:highlight>
                  <a:srgbClr val="FFFF00"/>
                </a:highlight>
              </a:rPr>
              <a:t>, </a:t>
            </a:r>
            <a:r>
              <a:rPr lang="ko-KR" altLang="en-US" sz="1400" b="1">
                <a:solidFill>
                  <a:srgbClr val="C00000"/>
                </a:solidFill>
                <a:highlight>
                  <a:srgbClr val="FFFF00"/>
                </a:highlight>
              </a:rPr>
              <a:t>입력값 간의 관계 정보를 </a:t>
            </a:r>
            <a:r>
              <a:rPr lang="en-US" altLang="ko-KR" sz="1400" b="1">
                <a:solidFill>
                  <a:srgbClr val="C00000"/>
                </a:solidFill>
                <a:highlight>
                  <a:srgbClr val="FFFF00"/>
                </a:highlight>
              </a:rPr>
              <a:t>“</a:t>
            </a:r>
            <a:r>
              <a:rPr lang="ko-KR" altLang="en-US" sz="1400" b="1">
                <a:solidFill>
                  <a:srgbClr val="C00000"/>
                </a:solidFill>
                <a:highlight>
                  <a:srgbClr val="FFFF00"/>
                </a:highlight>
              </a:rPr>
              <a:t>기억</a:t>
            </a:r>
            <a:r>
              <a:rPr lang="en-US" altLang="ko-KR" sz="1400" b="1">
                <a:solidFill>
                  <a:srgbClr val="C00000"/>
                </a:solidFill>
                <a:highlight>
                  <a:srgbClr val="FFFF00"/>
                </a:highlight>
              </a:rPr>
              <a:t>”</a:t>
            </a:r>
            <a:r>
              <a:rPr lang="ko-KR" altLang="en-US" sz="1400" b="1">
                <a:solidFill>
                  <a:srgbClr val="C00000"/>
                </a:solidFill>
                <a:highlight>
                  <a:srgbClr val="FFFF00"/>
                </a:highlight>
              </a:rPr>
              <a:t>해야 함</a:t>
            </a:r>
            <a:endParaRPr lang="en-US" altLang="ko-KR" sz="1400" b="1">
              <a:solidFill>
                <a:srgbClr val="C00000"/>
              </a:solidFill>
              <a:highlight>
                <a:srgbClr val="FFFF00"/>
              </a:highlight>
            </a:endParaRPr>
          </a:p>
          <a:p>
            <a:pPr marL="911225" indent="-285750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ko-KR" altLang="en-US" sz="1400" b="1">
                <a:solidFill>
                  <a:srgbClr val="C00000"/>
                </a:solidFill>
                <a:highlight>
                  <a:srgbClr val="FFFF00"/>
                </a:highlight>
              </a:rPr>
              <a:t>입력값 </a:t>
            </a:r>
            <a:r>
              <a:rPr lang="en-US" altLang="ko-KR" sz="1400" b="1">
                <a:solidFill>
                  <a:srgbClr val="C00000"/>
                </a:solidFill>
                <a:highlight>
                  <a:srgbClr val="FFFF00"/>
                </a:highlight>
              </a:rPr>
              <a:t>x</a:t>
            </a:r>
            <a:r>
              <a:rPr lang="en-US" altLang="ko-KR" sz="1400" b="1" baseline="-25000">
                <a:solidFill>
                  <a:srgbClr val="C00000"/>
                </a:solidFill>
                <a:highlight>
                  <a:srgbClr val="FFFF00"/>
                </a:highlight>
              </a:rPr>
              <a:t>i-1</a:t>
            </a:r>
            <a:r>
              <a:rPr lang="ko-KR" altLang="en-US" sz="1400" b="1">
                <a:solidFill>
                  <a:srgbClr val="C00000"/>
                </a:solidFill>
                <a:highlight>
                  <a:srgbClr val="FFFF00"/>
                </a:highlight>
              </a:rPr>
              <a:t>로부터의 정보를 </a:t>
            </a:r>
            <a:r>
              <a:rPr lang="en-US" altLang="ko-KR" sz="1400" b="1">
                <a:solidFill>
                  <a:srgbClr val="C00000"/>
                </a:solidFill>
                <a:highlight>
                  <a:srgbClr val="FFFF00"/>
                </a:highlight>
              </a:rPr>
              <a:t>hidden layer i-1(h</a:t>
            </a:r>
            <a:r>
              <a:rPr lang="en-US" altLang="ko-KR" sz="1400" b="1" baseline="-25000">
                <a:solidFill>
                  <a:srgbClr val="C00000"/>
                </a:solidFill>
                <a:highlight>
                  <a:srgbClr val="FFFF00"/>
                </a:highlight>
              </a:rPr>
              <a:t>i-1</a:t>
            </a:r>
            <a:r>
              <a:rPr lang="en-US" altLang="ko-KR" sz="1400" b="1">
                <a:solidFill>
                  <a:srgbClr val="C00000"/>
                </a:solidFill>
                <a:highlight>
                  <a:srgbClr val="FFFF00"/>
                </a:highlight>
              </a:rPr>
              <a:t>)</a:t>
            </a:r>
            <a:r>
              <a:rPr lang="ko-KR" altLang="en-US" sz="1400" b="1">
                <a:solidFill>
                  <a:srgbClr val="C00000"/>
                </a:solidFill>
                <a:highlight>
                  <a:srgbClr val="FFFF00"/>
                </a:highlight>
              </a:rPr>
              <a:t>에서 기억해야 하며</a:t>
            </a:r>
            <a:r>
              <a:rPr lang="en-US" altLang="ko-KR" sz="1400" b="1">
                <a:solidFill>
                  <a:srgbClr val="C00000"/>
                </a:solidFill>
                <a:highlight>
                  <a:srgbClr val="FFFF00"/>
                </a:highlight>
              </a:rPr>
              <a:t>, </a:t>
            </a:r>
            <a:r>
              <a:rPr lang="ko-KR" altLang="en-US" sz="1400" b="1">
                <a:solidFill>
                  <a:srgbClr val="C00000"/>
                </a:solidFill>
                <a:highlight>
                  <a:srgbClr val="FFFF00"/>
                </a:highlight>
              </a:rPr>
              <a:t>다음번 </a:t>
            </a:r>
            <a:r>
              <a:rPr lang="en-US" altLang="ko-KR" sz="1400" b="1">
                <a:solidFill>
                  <a:srgbClr val="C00000"/>
                </a:solidFill>
                <a:highlight>
                  <a:srgbClr val="FFFF00"/>
                </a:highlight>
              </a:rPr>
              <a:t>x</a:t>
            </a:r>
            <a:r>
              <a:rPr lang="en-US" altLang="ko-KR" sz="1400" b="1" baseline="-25000">
                <a:solidFill>
                  <a:srgbClr val="C00000"/>
                </a:solidFill>
                <a:highlight>
                  <a:srgbClr val="FFFF00"/>
                </a:highlight>
              </a:rPr>
              <a:t>i</a:t>
            </a:r>
            <a:r>
              <a:rPr lang="ko-KR" altLang="en-US" sz="1400" b="1">
                <a:solidFill>
                  <a:srgbClr val="C00000"/>
                </a:solidFill>
                <a:highlight>
                  <a:srgbClr val="FFFF00"/>
                </a:highlight>
              </a:rPr>
              <a:t>와 이전 </a:t>
            </a:r>
            <a:r>
              <a:rPr lang="en-US" altLang="ko-KR" sz="1400" b="1">
                <a:solidFill>
                  <a:srgbClr val="C00000"/>
                </a:solidFill>
                <a:highlight>
                  <a:srgbClr val="FFFF00"/>
                </a:highlight>
              </a:rPr>
              <a:t>h</a:t>
            </a:r>
            <a:r>
              <a:rPr lang="en-US" altLang="ko-KR" sz="1400" b="1" baseline="-25000">
                <a:solidFill>
                  <a:srgbClr val="C00000"/>
                </a:solidFill>
                <a:highlight>
                  <a:srgbClr val="FFFF00"/>
                </a:highlight>
              </a:rPr>
              <a:t>i-1</a:t>
            </a:r>
            <a:r>
              <a:rPr lang="en-US" altLang="ko-KR" sz="1400" b="1">
                <a:solidFill>
                  <a:srgbClr val="C00000"/>
                </a:solidFill>
                <a:highlight>
                  <a:srgbClr val="FFFF00"/>
                </a:highlight>
              </a:rPr>
              <a:t> </a:t>
            </a:r>
            <a:r>
              <a:rPr lang="ko-KR" altLang="en-US" sz="1400" b="1">
                <a:solidFill>
                  <a:srgbClr val="C00000"/>
                </a:solidFill>
                <a:highlight>
                  <a:srgbClr val="FFFF00"/>
                </a:highlight>
              </a:rPr>
              <a:t>정보를 토대로 </a:t>
            </a:r>
            <a:r>
              <a:rPr lang="en-US" altLang="ko-KR" sz="1400" b="1">
                <a:solidFill>
                  <a:srgbClr val="C00000"/>
                </a:solidFill>
                <a:highlight>
                  <a:srgbClr val="FFFF00"/>
                </a:highlight>
              </a:rPr>
              <a:t>h</a:t>
            </a:r>
            <a:r>
              <a:rPr lang="en-US" altLang="ko-KR" sz="1400" b="1" baseline="-25000">
                <a:solidFill>
                  <a:srgbClr val="C00000"/>
                </a:solidFill>
                <a:highlight>
                  <a:srgbClr val="FFFF00"/>
                </a:highlight>
              </a:rPr>
              <a:t>i</a:t>
            </a:r>
            <a:r>
              <a:rPr lang="ko-KR" altLang="en-US" sz="1400" b="1">
                <a:solidFill>
                  <a:srgbClr val="C00000"/>
                </a:solidFill>
                <a:highlight>
                  <a:srgbClr val="FFFF00"/>
                </a:highlight>
              </a:rPr>
              <a:t>와 </a:t>
            </a:r>
            <a:r>
              <a:rPr lang="en-US" altLang="ko-KR" sz="1400" b="1">
                <a:solidFill>
                  <a:srgbClr val="C00000"/>
                </a:solidFill>
                <a:highlight>
                  <a:srgbClr val="FFFF00"/>
                </a:highlight>
              </a:rPr>
              <a:t>y</a:t>
            </a:r>
            <a:r>
              <a:rPr lang="en-US" altLang="ko-KR" sz="1400" b="1" baseline="-25000">
                <a:solidFill>
                  <a:srgbClr val="C00000"/>
                </a:solidFill>
                <a:highlight>
                  <a:srgbClr val="FFFF00"/>
                </a:highlight>
              </a:rPr>
              <a:t>i</a:t>
            </a:r>
            <a:r>
              <a:rPr lang="ko-KR" altLang="en-US" sz="1400" b="1">
                <a:solidFill>
                  <a:srgbClr val="C00000"/>
                </a:solidFill>
                <a:highlight>
                  <a:srgbClr val="FFFF00"/>
                </a:highlight>
              </a:rPr>
              <a:t>가 정해짐 </a:t>
            </a:r>
            <a:endParaRPr lang="en-US" altLang="ko-KR" sz="1400" b="1">
              <a:solidFill>
                <a:srgbClr val="C00000"/>
              </a:solidFill>
              <a:highlight>
                <a:srgbClr val="FFFF00"/>
              </a:highlight>
            </a:endParaRPr>
          </a:p>
          <a:p>
            <a:pPr marL="911225" indent="-285750">
              <a:buFont typeface="Wingdings" panose="05000000000000000000" pitchFamily="2" charset="2"/>
              <a:buChar char="ü"/>
              <a:defRPr/>
            </a:pPr>
            <a:endParaRPr lang="en-US" altLang="ko-KR" sz="1800" b="1">
              <a:solidFill>
                <a:srgbClr val="0000FF"/>
              </a:solidFill>
            </a:endParaRPr>
          </a:p>
          <a:p>
            <a:pPr marL="911225" indent="-285750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endParaRPr lang="en-US" altLang="ko-KR" sz="1800" b="1">
              <a:solidFill>
                <a:srgbClr val="0000FF"/>
              </a:solidFill>
            </a:endParaRPr>
          </a:p>
          <a:p>
            <a:pPr marL="539750" indent="-177800">
              <a:buFont typeface="Wingdings" panose="05000000000000000000" pitchFamily="2" charset="2"/>
              <a:buChar char="§"/>
              <a:defRPr/>
            </a:pPr>
            <a:endParaRPr lang="en-US" altLang="ko-KR" sz="1800" b="1">
              <a:solidFill>
                <a:srgbClr val="0000FF"/>
              </a:solidFill>
            </a:endParaRPr>
          </a:p>
          <a:p>
            <a:pPr marL="539750" indent="-177800">
              <a:buFont typeface="Wingdings" panose="05000000000000000000" pitchFamily="2" charset="2"/>
              <a:buChar char="§"/>
              <a:defRPr/>
            </a:pPr>
            <a:endParaRPr lang="en-US" altLang="ko-KR" sz="1800" b="1">
              <a:solidFill>
                <a:srgbClr val="0000FF"/>
              </a:solidFill>
            </a:endParaRPr>
          </a:p>
          <a:p>
            <a:pPr marL="539750" indent="-177800">
              <a:buFont typeface="Wingdings" panose="05000000000000000000" pitchFamily="2" charset="2"/>
              <a:buChar char="§"/>
              <a:defRPr/>
            </a:pPr>
            <a:endParaRPr lang="en-US" altLang="ko-KR" sz="1600" b="1" dirty="0">
              <a:solidFill>
                <a:srgbClr val="00B05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65539" name="슬라이드 번호 개체 틀 1"/>
          <p:cNvSpPr>
            <a:spLocks noGrp="1"/>
          </p:cNvSpPr>
          <p:nvPr>
            <p:ph type="sldNum" sz="quarter" idx="10"/>
          </p:nvPr>
        </p:nvSpPr>
        <p:spPr bwMode="auto">
          <a:xfrm>
            <a:off x="4284663" y="6556375"/>
            <a:ext cx="647700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AD6359BA-3BE5-7540-8295-8384A8054A72}" type="slidenum">
              <a:rPr lang="ko-KR" altLang="en-US" smtClean="0"/>
              <a:pPr>
                <a:defRPr/>
              </a:pPr>
              <a:t>13</a:t>
            </a:fld>
            <a:endParaRPr lang="ko-KR" altLang="en-US">
              <a:latin typeface="나눔고딕 ExtraBold" charset="-127"/>
              <a:ea typeface="나눔고딕 ExtraBold" charset="-127"/>
              <a:cs typeface="나눔고딕 ExtraBold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0CCDA9C2-2C79-4EC8-938B-FBE29C0686FE}"/>
              </a:ext>
            </a:extLst>
          </p:cNvPr>
          <p:cNvGrpSpPr/>
          <p:nvPr/>
        </p:nvGrpSpPr>
        <p:grpSpPr>
          <a:xfrm>
            <a:off x="2700836" y="2276872"/>
            <a:ext cx="3167654" cy="700256"/>
            <a:chOff x="2505051" y="2348880"/>
            <a:chExt cx="3167654" cy="700256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7529AB78-93A8-41A2-9D88-2970F864A178}"/>
                </a:ext>
              </a:extLst>
            </p:cNvPr>
            <p:cNvSpPr/>
            <p:nvPr/>
          </p:nvSpPr>
          <p:spPr bwMode="auto">
            <a:xfrm>
              <a:off x="3419872" y="2348880"/>
              <a:ext cx="1296144" cy="700256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accent1"/>
              </a:solidFill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r>
                <a:rPr lang="ko-KR" altLang="en-US" sz="1600" b="1">
                  <a:solidFill>
                    <a:srgbClr val="C00000"/>
                  </a:solidFill>
                </a:rPr>
                <a:t>모델</a:t>
              </a:r>
              <a:endParaRPr lang="en-US" altLang="ko-KR" sz="1600" b="1">
                <a:solidFill>
                  <a:srgbClr val="C00000"/>
                </a:solidFill>
              </a:endParaRPr>
            </a:p>
            <a:p>
              <a:pPr algn="ctr"/>
              <a:r>
                <a:rPr lang="en-US" altLang="ko-KR" sz="1600" b="1">
                  <a:solidFill>
                    <a:srgbClr val="C00000"/>
                  </a:solidFill>
                </a:rPr>
                <a:t>(FFN)</a:t>
              </a:r>
              <a:endParaRPr lang="ko-KR" altLang="en-US" sz="1600" b="1">
                <a:solidFill>
                  <a:srgbClr val="C00000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1DCDBE2-538D-4444-9368-D1650CC35086}"/>
                </a:ext>
              </a:extLst>
            </p:cNvPr>
            <p:cNvSpPr txBox="1"/>
            <p:nvPr/>
          </p:nvSpPr>
          <p:spPr>
            <a:xfrm>
              <a:off x="2505051" y="2514342"/>
              <a:ext cx="6864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/>
                <a:t>[ x</a:t>
              </a:r>
              <a:r>
                <a:rPr lang="en-US" altLang="ko-KR" baseline="-25000"/>
                <a:t>n</a:t>
              </a:r>
              <a:r>
                <a:rPr lang="en-US" altLang="ko-KR" b="1"/>
                <a:t> </a:t>
              </a:r>
              <a:r>
                <a:rPr lang="en-US" altLang="ko-KR"/>
                <a:t>]</a:t>
              </a:r>
              <a:endParaRPr lang="ko-KR" alt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AFE02B7-8194-43D9-8C70-1FFC028940B1}"/>
                </a:ext>
              </a:extLst>
            </p:cNvPr>
            <p:cNvSpPr txBox="1"/>
            <p:nvPr/>
          </p:nvSpPr>
          <p:spPr>
            <a:xfrm>
              <a:off x="4979887" y="2514342"/>
              <a:ext cx="6928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/>
                <a:t>[ y</a:t>
              </a:r>
              <a:r>
                <a:rPr lang="en-US" altLang="ko-KR" baseline="-25000"/>
                <a:t>n</a:t>
              </a:r>
              <a:r>
                <a:rPr lang="en-US" altLang="ko-KR" b="1"/>
                <a:t> </a:t>
              </a:r>
              <a:r>
                <a:rPr lang="en-US" altLang="ko-KR"/>
                <a:t>]</a:t>
              </a:r>
              <a:endParaRPr lang="ko-KR" altLang="en-US"/>
            </a:p>
          </p:txBody>
        </p:sp>
        <p:cxnSp>
          <p:nvCxnSpPr>
            <p:cNvPr id="13" name="직선 화살표 연결선 12">
              <a:extLst>
                <a:ext uri="{FF2B5EF4-FFF2-40B4-BE49-F238E27FC236}">
                  <a16:creationId xmlns:a16="http://schemas.microsoft.com/office/drawing/2014/main" id="{8EC61D4F-A805-4AE7-A53D-A5597F8277CC}"/>
                </a:ext>
              </a:extLst>
            </p:cNvPr>
            <p:cNvCxnSpPr>
              <a:cxnSpLocks/>
            </p:cNvCxnSpPr>
            <p:nvPr/>
          </p:nvCxnSpPr>
          <p:spPr>
            <a:xfrm>
              <a:off x="3131840" y="2699008"/>
              <a:ext cx="288032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화살표 연결선 22">
              <a:extLst>
                <a:ext uri="{FF2B5EF4-FFF2-40B4-BE49-F238E27FC236}">
                  <a16:creationId xmlns:a16="http://schemas.microsoft.com/office/drawing/2014/main" id="{E5673BDA-81DA-4566-9FBC-404AFA90164C}"/>
                </a:ext>
              </a:extLst>
            </p:cNvPr>
            <p:cNvCxnSpPr>
              <a:cxnSpLocks/>
            </p:cNvCxnSpPr>
            <p:nvPr/>
          </p:nvCxnSpPr>
          <p:spPr>
            <a:xfrm>
              <a:off x="4716016" y="2699008"/>
              <a:ext cx="288032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46E4999A-6440-473F-97EB-9A187024123A}"/>
              </a:ext>
            </a:extLst>
          </p:cNvPr>
          <p:cNvGrpSpPr/>
          <p:nvPr/>
        </p:nvGrpSpPr>
        <p:grpSpPr>
          <a:xfrm>
            <a:off x="987365" y="5532572"/>
            <a:ext cx="6552728" cy="700256"/>
            <a:chOff x="899592" y="4653136"/>
            <a:chExt cx="6552728" cy="700256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F633C36C-6245-4548-9D7F-B2C0AFF2F21F}"/>
                </a:ext>
              </a:extLst>
            </p:cNvPr>
            <p:cNvSpPr/>
            <p:nvPr/>
          </p:nvSpPr>
          <p:spPr bwMode="auto">
            <a:xfrm>
              <a:off x="3542605" y="4653136"/>
              <a:ext cx="1296144" cy="70025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9525">
              <a:solidFill>
                <a:schemeClr val="accent1"/>
              </a:solidFill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r>
                <a:rPr lang="ko-KR" altLang="en-US" sz="1600" b="1">
                  <a:solidFill>
                    <a:srgbClr val="C00000"/>
                  </a:solidFill>
                </a:rPr>
                <a:t>모델</a:t>
              </a:r>
              <a:endParaRPr lang="en-US" altLang="ko-KR" sz="1600" b="1">
                <a:solidFill>
                  <a:srgbClr val="C00000"/>
                </a:solidFill>
              </a:endParaRPr>
            </a:p>
            <a:p>
              <a:pPr algn="ctr"/>
              <a:r>
                <a:rPr lang="en-US" altLang="ko-KR" sz="1600" b="1">
                  <a:solidFill>
                    <a:srgbClr val="C00000"/>
                  </a:solidFill>
                </a:rPr>
                <a:t>(RNN)</a:t>
              </a:r>
              <a:endParaRPr lang="ko-KR" altLang="en-US" sz="1600" b="1">
                <a:solidFill>
                  <a:srgbClr val="C00000"/>
                </a:solidFill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9B0222A-1D45-4AF1-B6AB-D4D1970B7CB4}"/>
                </a:ext>
              </a:extLst>
            </p:cNvPr>
            <p:cNvSpPr txBox="1"/>
            <p:nvPr/>
          </p:nvSpPr>
          <p:spPr>
            <a:xfrm>
              <a:off x="899592" y="4818598"/>
              <a:ext cx="24145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/>
                <a:t>[ x</a:t>
              </a:r>
              <a:r>
                <a:rPr lang="en-US" altLang="ko-KR" baseline="-25000"/>
                <a:t>1</a:t>
              </a:r>
              <a:r>
                <a:rPr lang="en-US" altLang="ko-KR" b="1"/>
                <a:t> </a:t>
              </a:r>
              <a:r>
                <a:rPr lang="en-US" altLang="ko-KR"/>
                <a:t>], [ x</a:t>
              </a:r>
              <a:r>
                <a:rPr lang="en-US" altLang="ko-KR" baseline="-25000"/>
                <a:t>2</a:t>
              </a:r>
              <a:r>
                <a:rPr lang="en-US" altLang="ko-KR" b="1"/>
                <a:t> </a:t>
              </a:r>
              <a:r>
                <a:rPr lang="en-US" altLang="ko-KR"/>
                <a:t>], ... [ x</a:t>
              </a:r>
              <a:r>
                <a:rPr lang="en-US" altLang="ko-KR" baseline="-25000"/>
                <a:t>n</a:t>
              </a:r>
              <a:r>
                <a:rPr lang="en-US" altLang="ko-KR" b="1"/>
                <a:t> </a:t>
              </a:r>
              <a:r>
                <a:rPr lang="en-US" altLang="ko-KR"/>
                <a:t>]</a:t>
              </a:r>
              <a:endParaRPr lang="ko-KR" alt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C7DA24D-92F2-44B6-855F-80085137F8CA}"/>
                </a:ext>
              </a:extLst>
            </p:cNvPr>
            <p:cNvSpPr txBox="1"/>
            <p:nvPr/>
          </p:nvSpPr>
          <p:spPr>
            <a:xfrm>
              <a:off x="5102620" y="4818598"/>
              <a:ext cx="23497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/>
                <a:t>[ y</a:t>
              </a:r>
              <a:r>
                <a:rPr lang="en-US" altLang="ko-KR" baseline="-25000"/>
                <a:t>1</a:t>
              </a:r>
              <a:r>
                <a:rPr lang="en-US" altLang="ko-KR" b="1"/>
                <a:t> </a:t>
              </a:r>
              <a:r>
                <a:rPr lang="en-US" altLang="ko-KR"/>
                <a:t>], [ y</a:t>
              </a:r>
              <a:r>
                <a:rPr lang="en-US" altLang="ko-KR" baseline="-25000"/>
                <a:t>2</a:t>
              </a:r>
              <a:r>
                <a:rPr lang="en-US" altLang="ko-KR" b="1"/>
                <a:t> </a:t>
              </a:r>
              <a:r>
                <a:rPr lang="en-US" altLang="ko-KR"/>
                <a:t>], ..., [ y</a:t>
              </a:r>
              <a:r>
                <a:rPr lang="en-US" altLang="ko-KR" baseline="-25000"/>
                <a:t>n</a:t>
              </a:r>
              <a:r>
                <a:rPr lang="en-US" altLang="ko-KR" b="1"/>
                <a:t> </a:t>
              </a:r>
              <a:r>
                <a:rPr lang="en-US" altLang="ko-KR"/>
                <a:t>]</a:t>
              </a:r>
              <a:endParaRPr lang="ko-KR" altLang="en-US"/>
            </a:p>
          </p:txBody>
        </p:sp>
        <p:cxnSp>
          <p:nvCxnSpPr>
            <p:cNvPr id="29" name="직선 화살표 연결선 28">
              <a:extLst>
                <a:ext uri="{FF2B5EF4-FFF2-40B4-BE49-F238E27FC236}">
                  <a16:creationId xmlns:a16="http://schemas.microsoft.com/office/drawing/2014/main" id="{20CA1BAA-F178-4266-BA37-D82D70621E3F}"/>
                </a:ext>
              </a:extLst>
            </p:cNvPr>
            <p:cNvCxnSpPr>
              <a:cxnSpLocks/>
            </p:cNvCxnSpPr>
            <p:nvPr/>
          </p:nvCxnSpPr>
          <p:spPr>
            <a:xfrm>
              <a:off x="3254573" y="5003264"/>
              <a:ext cx="288032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화살표 연결선 29">
              <a:extLst>
                <a:ext uri="{FF2B5EF4-FFF2-40B4-BE49-F238E27FC236}">
                  <a16:creationId xmlns:a16="http://schemas.microsoft.com/office/drawing/2014/main" id="{12A01BFF-4A2C-48DC-BAD6-36E30F443C49}"/>
                </a:ext>
              </a:extLst>
            </p:cNvPr>
            <p:cNvCxnSpPr>
              <a:cxnSpLocks/>
            </p:cNvCxnSpPr>
            <p:nvPr/>
          </p:nvCxnSpPr>
          <p:spPr>
            <a:xfrm>
              <a:off x="4838749" y="5003264"/>
              <a:ext cx="288032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6A3F525A-7459-4525-B2F0-CDE33DF7E032}"/>
              </a:ext>
            </a:extLst>
          </p:cNvPr>
          <p:cNvSpPr txBox="1"/>
          <p:nvPr/>
        </p:nvSpPr>
        <p:spPr>
          <a:xfrm>
            <a:off x="7308304" y="78740"/>
            <a:ext cx="183569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II. Review</a:t>
            </a:r>
            <a:endParaRPr lang="ko-KR" altLang="en-US" sz="105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077844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8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kumimoji="1" lang="en-US" altLang="ko-KR"/>
              <a:t>2</a:t>
            </a:r>
            <a:r>
              <a:rPr kumimoji="1" lang="en-US" altLang="ko-KR" sz="280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고딕 ExtraBold" pitchFamily="50" charset="-127"/>
                <a:ea typeface="나눔고딕 ExtraBold" pitchFamily="50" charset="-127"/>
              </a:rPr>
              <a:t>. </a:t>
            </a:r>
            <a:r>
              <a:rPr kumimoji="1" lang="en-US" altLang="ko-KR"/>
              <a:t>RNN</a:t>
            </a:r>
            <a:r>
              <a:rPr kumimoji="1" lang="ko-KR" altLang="en-US"/>
              <a:t>의 여러 형태</a:t>
            </a:r>
            <a:endParaRPr lang="en-US" altLang="x-none" dirty="0"/>
          </a:p>
        </p:txBody>
      </p:sp>
      <p:sp>
        <p:nvSpPr>
          <p:cNvPr id="8488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539750" indent="-177800">
              <a:buFont typeface="Wingdings" panose="05000000000000000000" pitchFamily="2" charset="2"/>
              <a:buChar char="§"/>
              <a:defRPr/>
            </a:pPr>
            <a:endParaRPr lang="en-US" altLang="ko-KR" sz="1600" b="1" dirty="0">
              <a:solidFill>
                <a:srgbClr val="00B05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65539" name="슬라이드 번호 개체 틀 1"/>
          <p:cNvSpPr>
            <a:spLocks noGrp="1"/>
          </p:cNvSpPr>
          <p:nvPr>
            <p:ph type="sldNum" sz="quarter" idx="10"/>
          </p:nvPr>
        </p:nvSpPr>
        <p:spPr bwMode="auto">
          <a:xfrm>
            <a:off x="4284663" y="6556375"/>
            <a:ext cx="647700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AD6359BA-3BE5-7540-8295-8384A8054A72}" type="slidenum">
              <a:rPr lang="ko-KR" altLang="en-US" smtClean="0"/>
              <a:pPr>
                <a:defRPr/>
              </a:pPr>
              <a:t>14</a:t>
            </a:fld>
            <a:endParaRPr lang="ko-KR" altLang="en-US">
              <a:latin typeface="나눔고딕 ExtraBold" charset="-127"/>
              <a:ea typeface="나눔고딕 ExtraBold" charset="-127"/>
              <a:cs typeface="나눔고딕 ExtraBold" charset="-127"/>
            </a:endParaRPr>
          </a:p>
        </p:txBody>
      </p:sp>
      <p:pic>
        <p:nvPicPr>
          <p:cNvPr id="2050" name="Picture 2" descr="undefined">
            <a:extLst>
              <a:ext uri="{FF2B5EF4-FFF2-40B4-BE49-F238E27FC236}">
                <a16:creationId xmlns:a16="http://schemas.microsoft.com/office/drawing/2014/main" id="{A7242C28-98C4-43C4-B1CE-696185D697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952" y="672997"/>
            <a:ext cx="7371421" cy="2307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1B083A4-8E01-422A-A4DA-050CBB0C3FC3}"/>
              </a:ext>
            </a:extLst>
          </p:cNvPr>
          <p:cNvSpPr txBox="1"/>
          <p:nvPr/>
        </p:nvSpPr>
        <p:spPr>
          <a:xfrm>
            <a:off x="142578" y="3395444"/>
            <a:ext cx="1081980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/>
              <a:t>기존 </a:t>
            </a:r>
            <a:r>
              <a:rPr lang="en-US" altLang="ko-KR" sz="1400"/>
              <a:t>DNN </a:t>
            </a:r>
            <a:r>
              <a:rPr lang="ko-KR" altLang="en-US" sz="1400"/>
              <a:t>구조</a:t>
            </a: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C9EB965E-920A-4DC2-B845-BD50317199B3}"/>
              </a:ext>
            </a:extLst>
          </p:cNvPr>
          <p:cNvCxnSpPr>
            <a:cxnSpLocks/>
            <a:stCxn id="2" idx="0"/>
          </p:cNvCxnSpPr>
          <p:nvPr/>
        </p:nvCxnSpPr>
        <p:spPr>
          <a:xfrm flipV="1">
            <a:off x="683568" y="2825810"/>
            <a:ext cx="288032" cy="569634"/>
          </a:xfrm>
          <a:prstGeom prst="straightConnector1">
            <a:avLst/>
          </a:prstGeom>
          <a:ln w="50800">
            <a:solidFill>
              <a:schemeClr val="accent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D789E74-194A-4437-9E6E-53D02F1ACDF5}"/>
              </a:ext>
            </a:extLst>
          </p:cNvPr>
          <p:cNvSpPr txBox="1"/>
          <p:nvPr/>
        </p:nvSpPr>
        <p:spPr>
          <a:xfrm>
            <a:off x="1736281" y="2888957"/>
            <a:ext cx="1081980" cy="2616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/>
              <a:t>사진 설명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FBCD8B9-66AA-4D11-98E8-03C7CDC5597D}"/>
              </a:ext>
            </a:extLst>
          </p:cNvPr>
          <p:cNvSpPr txBox="1"/>
          <p:nvPr/>
        </p:nvSpPr>
        <p:spPr>
          <a:xfrm>
            <a:off x="3312450" y="3096267"/>
            <a:ext cx="1259550" cy="7386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87313" indent="-87313">
              <a:buFont typeface="Arial" panose="020B0604020202020204" pitchFamily="34" charset="0"/>
              <a:buChar char="•"/>
            </a:pPr>
            <a:r>
              <a:rPr lang="ko-KR" altLang="en-US" sz="1050"/>
              <a:t>문장에대한 감성 분석</a:t>
            </a:r>
            <a:r>
              <a:rPr lang="en-US" altLang="ko-KR" sz="1050"/>
              <a:t>(</a:t>
            </a:r>
            <a:r>
              <a:rPr lang="ko-KR" altLang="en-US" sz="1050"/>
              <a:t>분류</a:t>
            </a:r>
            <a:r>
              <a:rPr lang="en-US" altLang="ko-KR" sz="1050"/>
              <a:t>)</a:t>
            </a:r>
          </a:p>
          <a:p>
            <a:pPr marL="87313" indent="-87313">
              <a:buFont typeface="Arial" panose="020B0604020202020204" pitchFamily="34" charset="0"/>
              <a:buChar char="•"/>
            </a:pPr>
            <a:r>
              <a:rPr lang="en-US" altLang="ko-KR" sz="1050"/>
              <a:t>Video classification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6E35B5A-FFBD-43DE-92E1-E15CEA79C378}"/>
              </a:ext>
            </a:extLst>
          </p:cNvPr>
          <p:cNvSpPr txBox="1"/>
          <p:nvPr/>
        </p:nvSpPr>
        <p:spPr>
          <a:xfrm>
            <a:off x="5266458" y="3140459"/>
            <a:ext cx="1081980" cy="57708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/>
              <a:t>번역</a:t>
            </a:r>
            <a:endParaRPr lang="en-US" altLang="ko-KR" sz="1050" b="1"/>
          </a:p>
          <a:p>
            <a:pPr algn="ctr"/>
            <a:r>
              <a:rPr lang="en-US" altLang="ko-KR" sz="1050"/>
              <a:t>I love AI </a:t>
            </a:r>
            <a:r>
              <a:rPr lang="ko-KR" altLang="en-US" sz="1050"/>
              <a:t> </a:t>
            </a:r>
            <a:r>
              <a:rPr lang="en-US" altLang="ko-KR" sz="1050">
                <a:sym typeface="Wingdings" panose="05000000000000000000" pitchFamily="2" charset="2"/>
              </a:rPr>
              <a:t> Ich liebe AI</a:t>
            </a:r>
            <a:endParaRPr lang="en-US" altLang="ko-KR" sz="105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AB8A5E1-00B7-451D-A61B-261B0402E500}"/>
              </a:ext>
            </a:extLst>
          </p:cNvPr>
          <p:cNvSpPr txBox="1"/>
          <p:nvPr/>
        </p:nvSpPr>
        <p:spPr>
          <a:xfrm>
            <a:off x="6916786" y="3062917"/>
            <a:ext cx="1543646" cy="57708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 marL="87313" indent="-87313">
              <a:buFont typeface="Arial" panose="020B0604020202020204" pitchFamily="34" charset="0"/>
              <a:buChar char="•"/>
              <a:defRPr sz="1050"/>
            </a:lvl1pPr>
          </a:lstStyle>
          <a:p>
            <a:pPr latinLnBrk="0"/>
            <a:r>
              <a:rPr lang="ko-KR" altLang="en-US"/>
              <a:t>영화 장면 분석</a:t>
            </a:r>
            <a:endParaRPr lang="en-US" altLang="ko-KR"/>
          </a:p>
          <a:p>
            <a:pPr latinLnBrk="0"/>
            <a:r>
              <a:rPr lang="ko-KR" altLang="en-US"/>
              <a:t>각 영화 </a:t>
            </a:r>
            <a:r>
              <a:rPr lang="en-US" altLang="ko-KR"/>
              <a:t>frame</a:t>
            </a:r>
            <a:r>
              <a:rPr lang="ko-KR" altLang="en-US"/>
              <a:t>이 어떤 내용인지 분석 </a:t>
            </a:r>
            <a:endParaRPr lang="en-US" altLang="ko-K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B6CA8D-CE9E-4569-AC30-F7FBBF9A3F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715" y="4127552"/>
            <a:ext cx="4427203" cy="2509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0F0CA0E-BE6F-422E-8AE0-A0436E2BDD28}"/>
              </a:ext>
            </a:extLst>
          </p:cNvPr>
          <p:cNvCxnSpPr>
            <a:cxnSpLocks/>
          </p:cNvCxnSpPr>
          <p:nvPr/>
        </p:nvCxnSpPr>
        <p:spPr>
          <a:xfrm flipH="1">
            <a:off x="950897" y="3150567"/>
            <a:ext cx="804568" cy="1032035"/>
          </a:xfrm>
          <a:prstGeom prst="line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5B8248BA-220C-4779-819F-235AF4E46A44}"/>
              </a:ext>
            </a:extLst>
          </p:cNvPr>
          <p:cNvCxnSpPr>
            <a:cxnSpLocks/>
          </p:cNvCxnSpPr>
          <p:nvPr/>
        </p:nvCxnSpPr>
        <p:spPr>
          <a:xfrm>
            <a:off x="2828851" y="3133232"/>
            <a:ext cx="627025" cy="1049370"/>
          </a:xfrm>
          <a:prstGeom prst="line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834F91A2-5AB8-4E6F-BF32-0122E811A172}"/>
              </a:ext>
            </a:extLst>
          </p:cNvPr>
          <p:cNvSpPr txBox="1"/>
          <p:nvPr/>
        </p:nvSpPr>
        <p:spPr>
          <a:xfrm>
            <a:off x="5361473" y="6420643"/>
            <a:ext cx="22322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altLang="ko-KR" sz="1050" b="0" i="1">
                <a:solidFill>
                  <a:srgbClr val="515151"/>
                </a:solidFill>
                <a:effectLst/>
                <a:latin typeface="PT Serif"/>
              </a:rPr>
              <a:t>[Image source: Xu et al. (2015)]</a:t>
            </a:r>
            <a:endParaRPr lang="ko-KR" altLang="en-US" sz="105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479086C-B70E-466E-B373-1E3875695BA8}"/>
              </a:ext>
            </a:extLst>
          </p:cNvPr>
          <p:cNvSpPr txBox="1"/>
          <p:nvPr/>
        </p:nvSpPr>
        <p:spPr>
          <a:xfrm>
            <a:off x="7308304" y="78740"/>
            <a:ext cx="183569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II. Review</a:t>
            </a:r>
            <a:endParaRPr lang="ko-KR" altLang="en-US" sz="105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817384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8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kumimoji="1" lang="en-US" altLang="ko-KR" sz="280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고딕 ExtraBold" pitchFamily="50" charset="-127"/>
                <a:ea typeface="나눔고딕 ExtraBold" pitchFamily="50" charset="-127"/>
              </a:rPr>
              <a:t>3. RNN </a:t>
            </a:r>
            <a:r>
              <a:rPr kumimoji="1" lang="ko-KR" altLang="en-US" sz="280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고딕 ExtraBold" pitchFamily="50" charset="-127"/>
                <a:ea typeface="나눔고딕 ExtraBold" pitchFamily="50" charset="-127"/>
              </a:rPr>
              <a:t>상세 설명</a:t>
            </a:r>
            <a:endParaRPr lang="en-US" altLang="x-none" dirty="0"/>
          </a:p>
        </p:txBody>
      </p:sp>
      <p:sp>
        <p:nvSpPr>
          <p:cNvPr id="8488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b="1"/>
              <a:t>RNN</a:t>
            </a:r>
            <a:r>
              <a:rPr lang="ko-KR" altLang="en-US" b="1"/>
              <a:t>에 대한 직관적 해석</a:t>
            </a:r>
            <a:endParaRPr lang="en-US" altLang="ko-KR" b="1">
              <a:solidFill>
                <a:srgbClr val="C00000"/>
              </a:solidFill>
              <a:highlight>
                <a:srgbClr val="FFFF00"/>
              </a:highlight>
            </a:endParaRPr>
          </a:p>
          <a:p>
            <a:pPr marL="539750" indent="-177800">
              <a:buFont typeface="Wingdings" panose="05000000000000000000" pitchFamily="2" charset="2"/>
              <a:buChar char="§"/>
              <a:defRPr/>
            </a:pPr>
            <a:r>
              <a:rPr lang="en-US" altLang="ko-KR" sz="1800" b="1">
                <a:solidFill>
                  <a:srgbClr val="0000FF"/>
                </a:solidFill>
              </a:rPr>
              <a:t>Feedforward network(FFN)</a:t>
            </a:r>
            <a:r>
              <a:rPr lang="ko-KR" altLang="en-US" sz="1800" b="1">
                <a:solidFill>
                  <a:srgbClr val="0000FF"/>
                </a:solidFill>
              </a:rPr>
              <a:t>와 </a:t>
            </a:r>
            <a:r>
              <a:rPr lang="en-US" altLang="ko-KR" sz="1800" b="1">
                <a:solidFill>
                  <a:srgbClr val="0000FF"/>
                </a:solidFill>
              </a:rPr>
              <a:t>Recurrent Neural Network(RNN)</a:t>
            </a:r>
            <a:r>
              <a:rPr lang="ko-KR" altLang="en-US" sz="1800" b="1">
                <a:solidFill>
                  <a:srgbClr val="0000FF"/>
                </a:solidFill>
              </a:rPr>
              <a:t>의 근본적 차이 </a:t>
            </a:r>
            <a:endParaRPr lang="en-US" altLang="ko-KR" sz="1800" b="1">
              <a:solidFill>
                <a:srgbClr val="0000FF"/>
              </a:solidFill>
            </a:endParaRPr>
          </a:p>
          <a:p>
            <a:pPr>
              <a:lnSpc>
                <a:spcPct val="150000"/>
              </a:lnSpc>
              <a:defRPr/>
            </a:pPr>
            <a:endParaRPr lang="en-US" altLang="ko-KR" sz="1800" b="1">
              <a:solidFill>
                <a:srgbClr val="0000FF"/>
              </a:solidFill>
            </a:endParaRPr>
          </a:p>
          <a:p>
            <a:pPr marL="539750" indent="-177800">
              <a:buFont typeface="Wingdings" panose="05000000000000000000" pitchFamily="2" charset="2"/>
              <a:buChar char="§"/>
              <a:defRPr/>
            </a:pPr>
            <a:endParaRPr lang="en-US" altLang="ko-KR" sz="1800" b="1">
              <a:solidFill>
                <a:srgbClr val="0000FF"/>
              </a:solidFill>
            </a:endParaRPr>
          </a:p>
          <a:p>
            <a:pPr marL="539750" indent="-177800">
              <a:buFont typeface="Wingdings" panose="05000000000000000000" pitchFamily="2" charset="2"/>
              <a:buChar char="§"/>
              <a:defRPr/>
            </a:pPr>
            <a:endParaRPr lang="en-US" altLang="ko-KR" sz="1800" b="1">
              <a:solidFill>
                <a:srgbClr val="0000FF"/>
              </a:solidFill>
            </a:endParaRPr>
          </a:p>
          <a:p>
            <a:pPr marL="539750" indent="-177800">
              <a:buFont typeface="Wingdings" panose="05000000000000000000" pitchFamily="2" charset="2"/>
              <a:buChar char="§"/>
              <a:defRPr/>
            </a:pPr>
            <a:endParaRPr lang="en-US" altLang="ko-KR" sz="1600" b="1" dirty="0">
              <a:solidFill>
                <a:srgbClr val="00B05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65539" name="슬라이드 번호 개체 틀 1"/>
          <p:cNvSpPr>
            <a:spLocks noGrp="1"/>
          </p:cNvSpPr>
          <p:nvPr>
            <p:ph type="sldNum" sz="quarter" idx="10"/>
          </p:nvPr>
        </p:nvSpPr>
        <p:spPr bwMode="auto">
          <a:xfrm>
            <a:off x="4284663" y="6556375"/>
            <a:ext cx="647700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AD6359BA-3BE5-7540-8295-8384A8054A72}" type="slidenum">
              <a:rPr lang="ko-KR" altLang="en-US" smtClean="0"/>
              <a:pPr>
                <a:defRPr/>
              </a:pPr>
              <a:t>15</a:t>
            </a:fld>
            <a:endParaRPr lang="ko-KR" altLang="en-US">
              <a:latin typeface="나눔고딕 ExtraBold" charset="-127"/>
              <a:ea typeface="나눔고딕 ExtraBold" charset="-127"/>
              <a:cs typeface="나눔고딕 ExtraBold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191E8E2-42C8-4B5E-A2BE-C5D0B5E83C9E}"/>
              </a:ext>
            </a:extLst>
          </p:cNvPr>
          <p:cNvGrpSpPr/>
          <p:nvPr/>
        </p:nvGrpSpPr>
        <p:grpSpPr>
          <a:xfrm>
            <a:off x="0" y="1916832"/>
            <a:ext cx="9108504" cy="2696862"/>
            <a:chOff x="0" y="2276872"/>
            <a:chExt cx="9108504" cy="2696862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1B840C96-C232-4D6F-BFD4-77684D7D3A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6966" y="2276872"/>
              <a:ext cx="8451538" cy="26968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76FDE791-AC31-401E-B34F-6114740ACEF9}"/>
                </a:ext>
              </a:extLst>
            </p:cNvPr>
            <p:cNvSpPr txBox="1"/>
            <p:nvPr/>
          </p:nvSpPr>
          <p:spPr>
            <a:xfrm>
              <a:off x="0" y="4367535"/>
              <a:ext cx="62147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900"/>
                <a:t>input</a:t>
              </a:r>
              <a:endParaRPr lang="ko-KR" altLang="en-US" sz="90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1C1B44D-B4DC-4E91-AF0B-40455E612334}"/>
                </a:ext>
              </a:extLst>
            </p:cNvPr>
            <p:cNvSpPr txBox="1"/>
            <p:nvPr/>
          </p:nvSpPr>
          <p:spPr>
            <a:xfrm>
              <a:off x="0" y="3647455"/>
              <a:ext cx="62147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900"/>
                <a:t>hidden</a:t>
              </a:r>
              <a:endParaRPr lang="ko-KR" altLang="en-US" sz="90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0D835D0-9610-4D38-8E61-277DA7BCB023}"/>
                </a:ext>
              </a:extLst>
            </p:cNvPr>
            <p:cNvSpPr txBox="1"/>
            <p:nvPr/>
          </p:nvSpPr>
          <p:spPr>
            <a:xfrm>
              <a:off x="0" y="2996952"/>
              <a:ext cx="62147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900"/>
                <a:t>output</a:t>
              </a:r>
              <a:endParaRPr lang="ko-KR" altLang="en-US" sz="900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AD66EC05-A74B-41BD-A81C-6628A1661BC4}"/>
              </a:ext>
            </a:extLst>
          </p:cNvPr>
          <p:cNvSpPr txBox="1"/>
          <p:nvPr/>
        </p:nvSpPr>
        <p:spPr>
          <a:xfrm>
            <a:off x="0" y="4844827"/>
            <a:ext cx="2195736" cy="822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2075" indent="-92075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rgbClr val="C00000"/>
                </a:solidFill>
              </a:rPr>
              <a:t>FFN</a:t>
            </a:r>
            <a:r>
              <a:rPr lang="ko-KR" altLang="en-US" sz="1100">
                <a:solidFill>
                  <a:srgbClr val="C00000"/>
                </a:solidFill>
              </a:rPr>
              <a:t>은 입력 </a:t>
            </a:r>
            <a:r>
              <a:rPr lang="en-US" altLang="ko-KR" sz="1100">
                <a:solidFill>
                  <a:srgbClr val="C00000"/>
                </a:solidFill>
              </a:rPr>
              <a:t>x</a:t>
            </a:r>
            <a:r>
              <a:rPr lang="ko-KR" altLang="en-US" sz="1100">
                <a:solidFill>
                  <a:srgbClr val="C00000"/>
                </a:solidFill>
              </a:rPr>
              <a:t>와 출력 </a:t>
            </a:r>
            <a:r>
              <a:rPr lang="en-US" altLang="ko-KR" sz="1100">
                <a:solidFill>
                  <a:srgbClr val="C00000"/>
                </a:solidFill>
              </a:rPr>
              <a:t>y</a:t>
            </a:r>
            <a:r>
              <a:rPr lang="ko-KR" altLang="en-US" sz="1100">
                <a:solidFill>
                  <a:srgbClr val="C00000"/>
                </a:solidFill>
              </a:rPr>
              <a:t>의 관계 함수</a:t>
            </a:r>
            <a:endParaRPr lang="en-US" altLang="ko-KR" sz="1100">
              <a:solidFill>
                <a:srgbClr val="C00000"/>
              </a:solidFill>
            </a:endParaRPr>
          </a:p>
          <a:p>
            <a:pPr marL="92075" indent="-92075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rgbClr val="C00000"/>
                </a:solidFill>
                <a:highlight>
                  <a:srgbClr val="FFFF00"/>
                </a:highlight>
              </a:rPr>
              <a:t>입력값 </a:t>
            </a:r>
            <a:r>
              <a:rPr lang="en-US" altLang="ko-KR" sz="1100">
                <a:solidFill>
                  <a:srgbClr val="C00000"/>
                </a:solidFill>
                <a:highlight>
                  <a:srgbClr val="FFFF00"/>
                </a:highlight>
                <a:sym typeface="Wingdings" panose="05000000000000000000" pitchFamily="2" charset="2"/>
              </a:rPr>
              <a:t> </a:t>
            </a:r>
            <a:r>
              <a:rPr lang="ko-KR" altLang="en-US" sz="1100">
                <a:solidFill>
                  <a:srgbClr val="C00000"/>
                </a:solidFill>
                <a:highlight>
                  <a:srgbClr val="FFFF00"/>
                </a:highlight>
                <a:sym typeface="Wingdings" panose="05000000000000000000" pitchFamily="2" charset="2"/>
              </a:rPr>
              <a:t>모델 </a:t>
            </a:r>
            <a:r>
              <a:rPr lang="en-US" altLang="ko-KR" sz="1100">
                <a:solidFill>
                  <a:srgbClr val="C00000"/>
                </a:solidFill>
                <a:highlight>
                  <a:srgbClr val="FFFF00"/>
                </a:highlight>
                <a:sym typeface="Wingdings" panose="05000000000000000000" pitchFamily="2" charset="2"/>
              </a:rPr>
              <a:t> </a:t>
            </a:r>
            <a:r>
              <a:rPr lang="ko-KR" altLang="en-US" sz="1100">
                <a:solidFill>
                  <a:srgbClr val="C00000"/>
                </a:solidFill>
                <a:highlight>
                  <a:srgbClr val="FFFF00"/>
                </a:highlight>
                <a:sym typeface="Wingdings" panose="05000000000000000000" pitchFamily="2" charset="2"/>
              </a:rPr>
              <a:t>출력값 </a:t>
            </a:r>
            <a:endParaRPr lang="en-US" altLang="ko-KR" sz="1100">
              <a:solidFill>
                <a:srgbClr val="C00000"/>
              </a:solidFill>
              <a:highlight>
                <a:srgbClr val="FFFF00"/>
              </a:highlight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2865B00-2C05-4841-9112-016ACED8E45F}"/>
              </a:ext>
            </a:extLst>
          </p:cNvPr>
          <p:cNvSpPr txBox="1"/>
          <p:nvPr/>
        </p:nvSpPr>
        <p:spPr>
          <a:xfrm>
            <a:off x="4067944" y="4797152"/>
            <a:ext cx="4603666" cy="13292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7313" indent="-87313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100" b="1">
                <a:solidFill>
                  <a:srgbClr val="C00000"/>
                </a:solidFill>
              </a:rPr>
              <a:t>입력값 간의 관계 정보를 </a:t>
            </a:r>
            <a:r>
              <a:rPr lang="en-US" altLang="ko-KR" sz="1100" b="1">
                <a:solidFill>
                  <a:srgbClr val="C00000"/>
                </a:solidFill>
              </a:rPr>
              <a:t>“</a:t>
            </a:r>
            <a:r>
              <a:rPr lang="ko-KR" altLang="en-US" sz="1100" b="1">
                <a:solidFill>
                  <a:srgbClr val="C00000"/>
                </a:solidFill>
              </a:rPr>
              <a:t>기억</a:t>
            </a:r>
            <a:r>
              <a:rPr lang="en-US" altLang="ko-KR" sz="1100" b="1">
                <a:solidFill>
                  <a:srgbClr val="C00000"/>
                </a:solidFill>
              </a:rPr>
              <a:t>”</a:t>
            </a:r>
            <a:r>
              <a:rPr lang="ko-KR" altLang="en-US" sz="1100" b="1">
                <a:solidFill>
                  <a:srgbClr val="C00000"/>
                </a:solidFill>
              </a:rPr>
              <a:t>해야 함</a:t>
            </a:r>
            <a:endParaRPr lang="en-US" altLang="ko-KR" sz="1100" b="1">
              <a:solidFill>
                <a:srgbClr val="C00000"/>
              </a:solidFill>
            </a:endParaRPr>
          </a:p>
          <a:p>
            <a:pPr marL="87313" indent="-87313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100" b="1">
                <a:solidFill>
                  <a:srgbClr val="C00000"/>
                </a:solidFill>
                <a:highlight>
                  <a:srgbClr val="FFFF00"/>
                </a:highlight>
              </a:rPr>
              <a:t>입력값 </a:t>
            </a:r>
            <a:r>
              <a:rPr lang="en-US" altLang="ko-KR" sz="1100" b="1">
                <a:solidFill>
                  <a:srgbClr val="C00000"/>
                </a:solidFill>
                <a:highlight>
                  <a:srgbClr val="FFFF00"/>
                </a:highlight>
              </a:rPr>
              <a:t>x1, x2</a:t>
            </a:r>
            <a:r>
              <a:rPr lang="ko-KR" altLang="en-US" sz="1100" b="1">
                <a:solidFill>
                  <a:srgbClr val="C00000"/>
                </a:solidFill>
                <a:highlight>
                  <a:srgbClr val="FFFF00"/>
                </a:highlight>
              </a:rPr>
              <a:t>부터</a:t>
            </a:r>
            <a:r>
              <a:rPr lang="en-US" altLang="ko-KR" sz="1100" b="1">
                <a:solidFill>
                  <a:srgbClr val="C00000"/>
                </a:solidFill>
                <a:highlight>
                  <a:srgbClr val="FFFF00"/>
                </a:highlight>
              </a:rPr>
              <a:t>, hidden state </a:t>
            </a:r>
            <a:r>
              <a:rPr lang="ko-KR" altLang="en-US" sz="1100" b="1">
                <a:solidFill>
                  <a:srgbClr val="C00000"/>
                </a:solidFill>
                <a:highlight>
                  <a:srgbClr val="FFFF00"/>
                </a:highlight>
              </a:rPr>
              <a:t>정보 </a:t>
            </a:r>
            <a:r>
              <a:rPr lang="en-US" altLang="ko-KR" sz="1100" b="1">
                <a:solidFill>
                  <a:srgbClr val="C00000"/>
                </a:solidFill>
                <a:highlight>
                  <a:srgbClr val="FFFF00"/>
                </a:highlight>
              </a:rPr>
              <a:t>h1 </a:t>
            </a:r>
            <a:r>
              <a:rPr lang="ko-KR" altLang="en-US" sz="1100" b="1">
                <a:solidFill>
                  <a:srgbClr val="C00000"/>
                </a:solidFill>
                <a:highlight>
                  <a:srgbClr val="FFFF00"/>
                </a:highlight>
              </a:rPr>
              <a:t>얻음</a:t>
            </a:r>
            <a:r>
              <a:rPr lang="en-US" altLang="ko-KR" sz="1100" b="1">
                <a:solidFill>
                  <a:srgbClr val="C00000"/>
                </a:solidFill>
                <a:highlight>
                  <a:srgbClr val="FFFF00"/>
                </a:highlight>
              </a:rPr>
              <a:t>. </a:t>
            </a:r>
          </a:p>
          <a:p>
            <a:pPr marL="87313" indent="-87313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100" b="1">
                <a:solidFill>
                  <a:srgbClr val="C00000"/>
                </a:solidFill>
                <a:highlight>
                  <a:srgbClr val="FFFF00"/>
                </a:highlight>
              </a:rPr>
              <a:t>해당 </a:t>
            </a:r>
            <a:r>
              <a:rPr lang="en-US" altLang="ko-KR" sz="1100" b="1">
                <a:solidFill>
                  <a:srgbClr val="C00000"/>
                </a:solidFill>
                <a:highlight>
                  <a:srgbClr val="FFFF00"/>
                </a:highlight>
              </a:rPr>
              <a:t>hidden </a:t>
            </a:r>
            <a:r>
              <a:rPr lang="ko-KR" altLang="en-US" sz="1100" b="1">
                <a:solidFill>
                  <a:srgbClr val="C00000"/>
                </a:solidFill>
                <a:highlight>
                  <a:srgbClr val="FFFF00"/>
                </a:highlight>
              </a:rPr>
              <a:t>정보 </a:t>
            </a:r>
            <a:r>
              <a:rPr lang="en-US" altLang="ko-KR" sz="1100" b="1">
                <a:solidFill>
                  <a:srgbClr val="C00000"/>
                </a:solidFill>
                <a:highlight>
                  <a:srgbClr val="FFFF00"/>
                </a:highlight>
              </a:rPr>
              <a:t>h1</a:t>
            </a:r>
            <a:r>
              <a:rPr lang="ko-KR" altLang="en-US" sz="1100" b="1">
                <a:solidFill>
                  <a:srgbClr val="C00000"/>
                </a:solidFill>
                <a:highlight>
                  <a:srgbClr val="FFFF00"/>
                </a:highlight>
              </a:rPr>
              <a:t>은 다음번 입력</a:t>
            </a:r>
            <a:r>
              <a:rPr lang="en-US" altLang="ko-KR" sz="1100" b="1">
                <a:solidFill>
                  <a:srgbClr val="C00000"/>
                </a:solidFill>
                <a:highlight>
                  <a:srgbClr val="FFFF00"/>
                </a:highlight>
              </a:rPr>
              <a:t>(</a:t>
            </a:r>
            <a:r>
              <a:rPr lang="ko-KR" altLang="en-US" sz="1100" b="1">
                <a:solidFill>
                  <a:srgbClr val="C00000"/>
                </a:solidFill>
                <a:highlight>
                  <a:srgbClr val="FFFF00"/>
                </a:highlight>
              </a:rPr>
              <a:t>예에서는 </a:t>
            </a:r>
            <a:r>
              <a:rPr lang="en-US" altLang="ko-KR" sz="1100" b="1">
                <a:solidFill>
                  <a:srgbClr val="C00000"/>
                </a:solidFill>
                <a:highlight>
                  <a:srgbClr val="FFFF00"/>
                </a:highlight>
              </a:rPr>
              <a:t>x2, x3)</a:t>
            </a:r>
            <a:r>
              <a:rPr lang="ko-KR" altLang="en-US" sz="1100" b="1">
                <a:solidFill>
                  <a:srgbClr val="C00000"/>
                </a:solidFill>
                <a:highlight>
                  <a:srgbClr val="FFFF00"/>
                </a:highlight>
              </a:rPr>
              <a:t>에의한 출력을 얻을 때 사용됨</a:t>
            </a:r>
            <a:endParaRPr lang="en-US" altLang="ko-KR" sz="1100" b="1">
              <a:solidFill>
                <a:srgbClr val="C00000"/>
              </a:solidFill>
              <a:highlight>
                <a:srgbClr val="FFFF00"/>
              </a:highlight>
            </a:endParaRPr>
          </a:p>
          <a:p>
            <a:pPr marL="87313" indent="-87313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100" b="1">
                <a:solidFill>
                  <a:srgbClr val="C00000"/>
                </a:solidFill>
              </a:rPr>
              <a:t>(</a:t>
            </a:r>
            <a:r>
              <a:rPr lang="ko-KR" altLang="en-US" sz="1100" b="1">
                <a:solidFill>
                  <a:srgbClr val="C00000"/>
                </a:solidFill>
              </a:rPr>
              <a:t>그림에서는 출력 </a:t>
            </a:r>
            <a:r>
              <a:rPr lang="en-US" altLang="ko-KR" sz="1100" b="1">
                <a:solidFill>
                  <a:srgbClr val="C00000"/>
                </a:solidFill>
              </a:rPr>
              <a:t>x3, x4, x5, ...  </a:t>
            </a:r>
            <a:r>
              <a:rPr lang="ko-KR" altLang="en-US" sz="1100" b="1">
                <a:solidFill>
                  <a:srgbClr val="C00000"/>
                </a:solidFill>
              </a:rPr>
              <a:t>등은 다시 입력에서 사용되고 있음</a:t>
            </a:r>
            <a:r>
              <a:rPr lang="en-US" altLang="ko-KR" sz="1100" b="1">
                <a:solidFill>
                  <a:srgbClr val="C00000"/>
                </a:solidFill>
              </a:rPr>
              <a:t>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E143BA2-A115-4007-88B3-2C7DE38E6F29}"/>
              </a:ext>
            </a:extLst>
          </p:cNvPr>
          <p:cNvSpPr txBox="1"/>
          <p:nvPr/>
        </p:nvSpPr>
        <p:spPr>
          <a:xfrm>
            <a:off x="7308304" y="78740"/>
            <a:ext cx="183569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II. Review</a:t>
            </a:r>
            <a:endParaRPr lang="ko-KR" altLang="en-US" sz="105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753805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8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kumimoji="1" lang="en-US" altLang="ko-KR" sz="280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고딕 ExtraBold" pitchFamily="50" charset="-127"/>
                <a:ea typeface="나눔고딕 ExtraBold" pitchFamily="50" charset="-127"/>
              </a:rPr>
              <a:t>3. RNN </a:t>
            </a:r>
            <a:r>
              <a:rPr kumimoji="1" lang="ko-KR" altLang="en-US" sz="280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고딕 ExtraBold" pitchFamily="50" charset="-127"/>
                <a:ea typeface="나눔고딕 ExtraBold" pitchFamily="50" charset="-127"/>
              </a:rPr>
              <a:t>상세 설명</a:t>
            </a:r>
            <a:endParaRPr lang="en-US" altLang="x-none" dirty="0"/>
          </a:p>
        </p:txBody>
      </p:sp>
      <p:sp>
        <p:nvSpPr>
          <p:cNvPr id="65539" name="슬라이드 번호 개체 틀 1"/>
          <p:cNvSpPr>
            <a:spLocks noGrp="1"/>
          </p:cNvSpPr>
          <p:nvPr>
            <p:ph type="sldNum" sz="quarter" idx="10"/>
          </p:nvPr>
        </p:nvSpPr>
        <p:spPr bwMode="auto">
          <a:xfrm>
            <a:off x="4284663" y="6556375"/>
            <a:ext cx="647700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AD6359BA-3BE5-7540-8295-8384A8054A72}" type="slidenum">
              <a:rPr lang="ko-KR" altLang="en-US" smtClean="0"/>
              <a:pPr>
                <a:defRPr/>
              </a:pPr>
              <a:t>16</a:t>
            </a:fld>
            <a:endParaRPr lang="ko-KR" altLang="en-US">
              <a:latin typeface="나눔고딕 ExtraBold" charset="-127"/>
              <a:ea typeface="나눔고딕 ExtraBold" charset="-127"/>
              <a:cs typeface="나눔고딕 ExtraBold" charset="-127"/>
            </a:endParaRP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BCD5C40-EC9A-4157-A78D-FC65AD86E7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  <a:defRPr/>
            </a:pPr>
            <a:r>
              <a:rPr lang="en-US" altLang="ko-KR" b="1"/>
              <a:t>RNN</a:t>
            </a:r>
            <a:r>
              <a:rPr lang="ko-KR" altLang="en-US" b="1"/>
              <a:t>에 대한 더욱 직관적인 해석</a:t>
            </a:r>
            <a:endParaRPr lang="en-US" altLang="ko-KR" b="1">
              <a:solidFill>
                <a:srgbClr val="C00000"/>
              </a:solidFill>
              <a:highlight>
                <a:srgbClr val="FFFF00"/>
              </a:highlight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5850C3E-289E-4483-B78B-FFBF4A6126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9972" y="1907044"/>
            <a:ext cx="1607951" cy="269555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96F3391-4B93-4ABE-B62C-A190DB7A7E57}"/>
              </a:ext>
            </a:extLst>
          </p:cNvPr>
          <p:cNvSpPr txBox="1"/>
          <p:nvPr/>
        </p:nvSpPr>
        <p:spPr>
          <a:xfrm>
            <a:off x="329388" y="1228601"/>
            <a:ext cx="35082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39750" indent="-177800">
              <a:buFont typeface="Wingdings" panose="05000000000000000000" pitchFamily="2" charset="2"/>
              <a:buChar char="§"/>
              <a:defRPr/>
            </a:pPr>
            <a:r>
              <a:rPr lang="en-US" altLang="ko-KR" sz="1800" b="1">
                <a:solidFill>
                  <a:srgbClr val="0000FF"/>
                </a:solidFill>
              </a:rPr>
              <a:t>FeedForward Network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929253A-51A4-4373-B7C4-40C07FA006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0828" y="1855514"/>
            <a:ext cx="1875066" cy="2695558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4D5A8E0E-75A4-4AF4-88BE-D8B01BF668E6}"/>
              </a:ext>
            </a:extLst>
          </p:cNvPr>
          <p:cNvSpPr txBox="1"/>
          <p:nvPr/>
        </p:nvSpPr>
        <p:spPr>
          <a:xfrm>
            <a:off x="5104232" y="1331614"/>
            <a:ext cx="35082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39750" indent="-177800">
              <a:buFont typeface="Wingdings" panose="05000000000000000000" pitchFamily="2" charset="2"/>
              <a:buChar char="§"/>
              <a:defRPr/>
            </a:pPr>
            <a:r>
              <a:rPr lang="en-US" altLang="ko-KR" b="1">
                <a:solidFill>
                  <a:srgbClr val="0000FF"/>
                </a:solidFill>
              </a:rPr>
              <a:t>Vanilla RNN (</a:t>
            </a:r>
            <a:r>
              <a:rPr lang="ko-KR" altLang="en-US" b="1">
                <a:solidFill>
                  <a:srgbClr val="0000FF"/>
                </a:solidFill>
              </a:rPr>
              <a:t>기본 </a:t>
            </a:r>
            <a:r>
              <a:rPr lang="en-US" altLang="ko-KR" b="1">
                <a:solidFill>
                  <a:srgbClr val="0000FF"/>
                </a:solidFill>
              </a:rPr>
              <a:t>RNN)</a:t>
            </a:r>
            <a:endParaRPr lang="en-US" altLang="ko-KR" sz="1800" b="1">
              <a:solidFill>
                <a:srgbClr val="0000FF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9CD4F77-7776-4EA5-B97D-E33487053DFD}"/>
              </a:ext>
            </a:extLst>
          </p:cNvPr>
          <p:cNvSpPr txBox="1"/>
          <p:nvPr/>
        </p:nvSpPr>
        <p:spPr>
          <a:xfrm>
            <a:off x="6484493" y="5892250"/>
            <a:ext cx="2592288" cy="313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7313" indent="-87313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100" b="1">
                <a:solidFill>
                  <a:srgbClr val="C00000"/>
                </a:solidFill>
              </a:rPr>
              <a:t>hidden state</a:t>
            </a:r>
            <a:r>
              <a:rPr lang="ko-KR" altLang="en-US" sz="1100" b="1">
                <a:solidFill>
                  <a:srgbClr val="C00000"/>
                </a:solidFill>
              </a:rPr>
              <a:t>에 의한 영향이 추가됨</a:t>
            </a:r>
            <a:endParaRPr lang="en-US" altLang="ko-KR" sz="1100" b="1">
              <a:solidFill>
                <a:srgbClr val="C00000"/>
              </a:solidFill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72E97255-35D4-40EE-8BBC-6D74DF7041C4}"/>
              </a:ext>
            </a:extLst>
          </p:cNvPr>
          <p:cNvGrpSpPr/>
          <p:nvPr/>
        </p:nvGrpSpPr>
        <p:grpSpPr>
          <a:xfrm>
            <a:off x="5508104" y="4849807"/>
            <a:ext cx="3347899" cy="1004334"/>
            <a:chOff x="5508104" y="4849807"/>
            <a:chExt cx="3347899" cy="1004334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486BD004-EA9F-4957-8A9B-8BB1A330329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08104" y="4849807"/>
              <a:ext cx="3347899" cy="948413"/>
            </a:xfrm>
            <a:prstGeom prst="rect">
              <a:avLst/>
            </a:prstGeom>
          </p:spPr>
        </p:pic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D82D5922-ACD2-427A-BD10-47088ACA8B8A}"/>
                </a:ext>
              </a:extLst>
            </p:cNvPr>
            <p:cNvSpPr/>
            <p:nvPr/>
          </p:nvSpPr>
          <p:spPr bwMode="auto">
            <a:xfrm>
              <a:off x="7819411" y="5430896"/>
              <a:ext cx="520522" cy="423245"/>
            </a:xfrm>
            <a:prstGeom prst="roundRect">
              <a:avLst/>
            </a:prstGeom>
            <a:solidFill>
              <a:srgbClr val="FFFF00">
                <a:alpha val="42000"/>
              </a:srgb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ko-KR" altLang="en-US" sz="1000" b="1">
                <a:solidFill>
                  <a:schemeClr val="bg1"/>
                </a:solidFill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28E3F020-E891-422D-A9F0-0C25D0310E43}"/>
              </a:ext>
            </a:extLst>
          </p:cNvPr>
          <p:cNvGrpSpPr/>
          <p:nvPr/>
        </p:nvGrpSpPr>
        <p:grpSpPr>
          <a:xfrm>
            <a:off x="1392397" y="4976373"/>
            <a:ext cx="2195757" cy="1334840"/>
            <a:chOff x="1392397" y="4976373"/>
            <a:chExt cx="2195757" cy="1334840"/>
          </a:xfrm>
        </p:grpSpPr>
        <p:pic>
          <p:nvPicPr>
            <p:cNvPr id="10" name="그림 9" descr="텍스트이(가) 표시된 사진&#10;&#10;자동 생성된 설명">
              <a:extLst>
                <a:ext uri="{FF2B5EF4-FFF2-40B4-BE49-F238E27FC236}">
                  <a16:creationId xmlns:a16="http://schemas.microsoft.com/office/drawing/2014/main" id="{4D2F0C45-CC52-453B-8845-B5932C2D21D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92397" y="4976373"/>
              <a:ext cx="2195757" cy="892096"/>
            </a:xfrm>
            <a:prstGeom prst="rect">
              <a:avLst/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7AA382A0-D32E-47A6-8B7C-1419754D87F3}"/>
                </a:ext>
              </a:extLst>
            </p:cNvPr>
            <p:cNvSpPr txBox="1"/>
            <p:nvPr/>
          </p:nvSpPr>
          <p:spPr>
            <a:xfrm>
              <a:off x="1626179" y="5997666"/>
              <a:ext cx="864096" cy="3135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en-US" altLang="ko-KR" sz="1100">
                  <a:solidFill>
                    <a:srgbClr val="0000FF"/>
                  </a:solidFill>
                </a:rPr>
                <a:t>activation</a:t>
              </a:r>
              <a:r>
                <a:rPr lang="ko-KR" altLang="en-US" sz="1100">
                  <a:solidFill>
                    <a:srgbClr val="0000FF"/>
                  </a:solidFill>
                </a:rPr>
                <a:t> </a:t>
              </a:r>
              <a:endParaRPr lang="en-US" altLang="ko-KR" sz="1100">
                <a:solidFill>
                  <a:srgbClr val="0000FF"/>
                </a:solidFill>
              </a:endParaRPr>
            </a:p>
          </p:txBody>
        </p:sp>
        <p:cxnSp>
          <p:nvCxnSpPr>
            <p:cNvPr id="26" name="직선 화살표 연결선 25">
              <a:extLst>
                <a:ext uri="{FF2B5EF4-FFF2-40B4-BE49-F238E27FC236}">
                  <a16:creationId xmlns:a16="http://schemas.microsoft.com/office/drawing/2014/main" id="{1ABD7550-B3BE-4971-8175-D277A4A7D87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65367" y="5892250"/>
              <a:ext cx="185720" cy="199446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788A9130-DF25-46AB-ABAD-C46E245EBA84}"/>
              </a:ext>
            </a:extLst>
          </p:cNvPr>
          <p:cNvSpPr txBox="1"/>
          <p:nvPr/>
        </p:nvSpPr>
        <p:spPr>
          <a:xfrm>
            <a:off x="7308304" y="78740"/>
            <a:ext cx="183569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II. Review</a:t>
            </a:r>
            <a:endParaRPr lang="ko-KR" altLang="en-US" sz="105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060030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71CE2A9-B233-4D5E-8698-97644FB644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7359" y="1136252"/>
            <a:ext cx="5184972" cy="4286281"/>
          </a:xfrm>
          <a:prstGeom prst="rect">
            <a:avLst/>
          </a:prstGeom>
        </p:spPr>
      </p:pic>
      <p:sp>
        <p:nvSpPr>
          <p:cNvPr id="8488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kumimoji="1" lang="en-US" altLang="ko-KR" sz="280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고딕 ExtraBold" pitchFamily="50" charset="-127"/>
                <a:ea typeface="나눔고딕 ExtraBold" pitchFamily="50" charset="-127"/>
              </a:rPr>
              <a:t>3. RNN </a:t>
            </a:r>
            <a:r>
              <a:rPr kumimoji="1" lang="ko-KR" altLang="en-US" sz="280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고딕 ExtraBold" pitchFamily="50" charset="-127"/>
                <a:ea typeface="나눔고딕 ExtraBold" pitchFamily="50" charset="-127"/>
              </a:rPr>
              <a:t>상세 설명</a:t>
            </a:r>
            <a:endParaRPr lang="en-US" altLang="x-none" dirty="0"/>
          </a:p>
        </p:txBody>
      </p:sp>
      <p:sp>
        <p:nvSpPr>
          <p:cNvPr id="65539" name="슬라이드 번호 개체 틀 1"/>
          <p:cNvSpPr>
            <a:spLocks noGrp="1"/>
          </p:cNvSpPr>
          <p:nvPr>
            <p:ph type="sldNum" sz="quarter" idx="10"/>
          </p:nvPr>
        </p:nvSpPr>
        <p:spPr bwMode="auto">
          <a:xfrm>
            <a:off x="4284663" y="6556375"/>
            <a:ext cx="647700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AD6359BA-3BE5-7540-8295-8384A8054A72}" type="slidenum">
              <a:rPr lang="ko-KR" altLang="en-US" smtClean="0"/>
              <a:pPr>
                <a:defRPr/>
              </a:pPr>
              <a:t>17</a:t>
            </a:fld>
            <a:endParaRPr lang="ko-KR" altLang="en-US">
              <a:latin typeface="나눔고딕 ExtraBold" charset="-127"/>
              <a:ea typeface="나눔고딕 ExtraBold" charset="-127"/>
              <a:cs typeface="나눔고딕 ExtraBold" charset="-127"/>
            </a:endParaRP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BCD5C40-EC9A-4157-A78D-FC65AD86E7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  <a:defRPr/>
            </a:pPr>
            <a:r>
              <a:rPr lang="en-US" altLang="ko-KR" b="1"/>
              <a:t>RNN</a:t>
            </a:r>
            <a:r>
              <a:rPr lang="ko-KR" altLang="en-US" b="1"/>
              <a:t>에 대한 더욱 직관적인 해석</a:t>
            </a:r>
            <a:endParaRPr lang="en-US" altLang="ko-KR" b="1">
              <a:solidFill>
                <a:srgbClr val="C00000"/>
              </a:solidFill>
              <a:highlight>
                <a:srgbClr val="FFFF00"/>
              </a:highlight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929253A-51A4-4373-B7C4-40C07FA006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016" y="2300115"/>
            <a:ext cx="1875066" cy="2695558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4D5A8E0E-75A4-4AF4-88BE-D8B01BF668E6}"/>
              </a:ext>
            </a:extLst>
          </p:cNvPr>
          <p:cNvSpPr txBox="1"/>
          <p:nvPr/>
        </p:nvSpPr>
        <p:spPr>
          <a:xfrm>
            <a:off x="189101" y="1362973"/>
            <a:ext cx="35082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39750" indent="-177800">
              <a:buFont typeface="Wingdings" panose="05000000000000000000" pitchFamily="2" charset="2"/>
              <a:buChar char="§"/>
              <a:defRPr/>
            </a:pPr>
            <a:r>
              <a:rPr lang="en-US" altLang="ko-KR" b="1">
                <a:solidFill>
                  <a:srgbClr val="0000FF"/>
                </a:solidFill>
              </a:rPr>
              <a:t>Vanilla RNN (</a:t>
            </a:r>
            <a:r>
              <a:rPr lang="ko-KR" altLang="en-US" b="1">
                <a:solidFill>
                  <a:srgbClr val="0000FF"/>
                </a:solidFill>
              </a:rPr>
              <a:t>기본 </a:t>
            </a:r>
            <a:r>
              <a:rPr lang="en-US" altLang="ko-KR" b="1">
                <a:solidFill>
                  <a:srgbClr val="0000FF"/>
                </a:solidFill>
              </a:rPr>
              <a:t>RNN)</a:t>
            </a:r>
            <a:endParaRPr lang="en-US" altLang="ko-KR" sz="1800" b="1">
              <a:solidFill>
                <a:srgbClr val="0000FF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9CD4F77-7776-4EA5-B97D-E33487053DFD}"/>
              </a:ext>
            </a:extLst>
          </p:cNvPr>
          <p:cNvSpPr txBox="1"/>
          <p:nvPr/>
        </p:nvSpPr>
        <p:spPr>
          <a:xfrm>
            <a:off x="3936482" y="5721368"/>
            <a:ext cx="5180216" cy="5674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7313" indent="-87313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100">
                <a:solidFill>
                  <a:srgbClr val="C00000"/>
                </a:solidFill>
              </a:rPr>
              <a:t>이전 </a:t>
            </a:r>
            <a:r>
              <a:rPr lang="en-US" altLang="ko-KR" sz="1100">
                <a:solidFill>
                  <a:srgbClr val="C00000"/>
                </a:solidFill>
              </a:rPr>
              <a:t>hidden</a:t>
            </a:r>
            <a:r>
              <a:rPr lang="ko-KR" altLang="en-US" sz="1100">
                <a:solidFill>
                  <a:srgbClr val="C00000"/>
                </a:solidFill>
              </a:rPr>
              <a:t> </a:t>
            </a:r>
            <a:r>
              <a:rPr lang="en-US" altLang="ko-KR" sz="1100">
                <a:solidFill>
                  <a:srgbClr val="C00000"/>
                </a:solidFill>
              </a:rPr>
              <a:t>state </a:t>
            </a:r>
            <a:r>
              <a:rPr lang="ko-KR" altLang="en-US" sz="1100">
                <a:solidFill>
                  <a:srgbClr val="C00000"/>
                </a:solidFill>
              </a:rPr>
              <a:t>값을 기억하여 새로운 입력값에 의해 출력이 결정된다는 것은 </a:t>
            </a:r>
            <a:r>
              <a:rPr lang="ko-KR" altLang="en-US" sz="1100">
                <a:solidFill>
                  <a:srgbClr val="C00000"/>
                </a:solidFill>
                <a:highlight>
                  <a:srgbClr val="FFFF00"/>
                </a:highlight>
              </a:rPr>
              <a:t>결국 입력 </a:t>
            </a:r>
            <a:r>
              <a:rPr lang="en-US" altLang="ko-KR" sz="1100">
                <a:solidFill>
                  <a:srgbClr val="C00000"/>
                </a:solidFill>
                <a:highlight>
                  <a:srgbClr val="FFFF00"/>
                </a:highlight>
              </a:rPr>
              <a:t>sequence </a:t>
            </a:r>
            <a:r>
              <a:rPr lang="ko-KR" altLang="en-US" sz="1100">
                <a:solidFill>
                  <a:srgbClr val="C00000"/>
                </a:solidFill>
                <a:highlight>
                  <a:srgbClr val="FFFF00"/>
                </a:highlight>
              </a:rPr>
              <a:t>값을 </a:t>
            </a:r>
            <a:r>
              <a:rPr lang="en-US" altLang="ko-KR" sz="1100">
                <a:solidFill>
                  <a:srgbClr val="C00000"/>
                </a:solidFill>
                <a:highlight>
                  <a:srgbClr val="FFFF00"/>
                </a:highlight>
              </a:rPr>
              <a:t>modeling</a:t>
            </a:r>
            <a:r>
              <a:rPr lang="ko-KR" altLang="en-US" sz="1100">
                <a:solidFill>
                  <a:srgbClr val="C00000"/>
                </a:solidFill>
                <a:highlight>
                  <a:srgbClr val="FFFF00"/>
                </a:highlight>
              </a:rPr>
              <a:t>하는 셈이됨 </a:t>
            </a:r>
            <a:endParaRPr lang="en-US" altLang="ko-KR" sz="1100">
              <a:solidFill>
                <a:srgbClr val="C00000"/>
              </a:solidFill>
              <a:highlight>
                <a:srgbClr val="FFFF00"/>
              </a:highlight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72E97255-35D4-40EE-8BBC-6D74DF7041C4}"/>
              </a:ext>
            </a:extLst>
          </p:cNvPr>
          <p:cNvGrpSpPr/>
          <p:nvPr/>
        </p:nvGrpSpPr>
        <p:grpSpPr>
          <a:xfrm>
            <a:off x="130600" y="5159259"/>
            <a:ext cx="3347899" cy="1004334"/>
            <a:chOff x="5508104" y="4849807"/>
            <a:chExt cx="3347899" cy="1004334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486BD004-EA9F-4957-8A9B-8BB1A330329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08104" y="4849807"/>
              <a:ext cx="3347899" cy="948413"/>
            </a:xfrm>
            <a:prstGeom prst="rect">
              <a:avLst/>
            </a:prstGeom>
          </p:spPr>
        </p:pic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D82D5922-ACD2-427A-BD10-47088ACA8B8A}"/>
                </a:ext>
              </a:extLst>
            </p:cNvPr>
            <p:cNvSpPr/>
            <p:nvPr/>
          </p:nvSpPr>
          <p:spPr bwMode="auto">
            <a:xfrm>
              <a:off x="7819411" y="5430896"/>
              <a:ext cx="520522" cy="423245"/>
            </a:xfrm>
            <a:prstGeom prst="roundRect">
              <a:avLst/>
            </a:prstGeom>
            <a:solidFill>
              <a:srgbClr val="FFFF00">
                <a:alpha val="42000"/>
              </a:srgb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ko-KR" altLang="en-US" sz="1000" b="1">
                <a:solidFill>
                  <a:schemeClr val="bg1"/>
                </a:solidFill>
              </a:endParaRPr>
            </a:p>
          </p:txBody>
        </p:sp>
      </p:grp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63DF2CB7-A233-465B-89BE-E37266D9CE89}"/>
              </a:ext>
            </a:extLst>
          </p:cNvPr>
          <p:cNvCxnSpPr>
            <a:cxnSpLocks/>
          </p:cNvCxnSpPr>
          <p:nvPr/>
        </p:nvCxnSpPr>
        <p:spPr>
          <a:xfrm>
            <a:off x="2758419" y="3861048"/>
            <a:ext cx="720080" cy="0"/>
          </a:xfrm>
          <a:prstGeom prst="straightConnector1">
            <a:avLst/>
          </a:prstGeom>
          <a:ln w="5715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9534AC9A-8458-43A5-B116-00FE34D70339}"/>
              </a:ext>
            </a:extLst>
          </p:cNvPr>
          <p:cNvSpPr txBox="1"/>
          <p:nvPr/>
        </p:nvSpPr>
        <p:spPr>
          <a:xfrm>
            <a:off x="7308304" y="78740"/>
            <a:ext cx="183569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II. Review</a:t>
            </a:r>
            <a:endParaRPr lang="ko-KR" altLang="en-US" sz="105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942973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8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kumimoji="1" lang="en-US" altLang="ko-KR" sz="280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고딕 ExtraBold" pitchFamily="50" charset="-127"/>
                <a:ea typeface="나눔고딕 ExtraBold" pitchFamily="50" charset="-127"/>
              </a:rPr>
              <a:t>3. RNN </a:t>
            </a:r>
            <a:r>
              <a:rPr kumimoji="1" lang="ko-KR" altLang="en-US" sz="280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고딕 ExtraBold" pitchFamily="50" charset="-127"/>
                <a:ea typeface="나눔고딕 ExtraBold" pitchFamily="50" charset="-127"/>
              </a:rPr>
              <a:t>상세 설명</a:t>
            </a:r>
            <a:r>
              <a:rPr kumimoji="1" lang="en-US" altLang="ko-KR" sz="280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고딕 ExtraBold" pitchFamily="50" charset="-127"/>
                <a:ea typeface="나눔고딕 ExtraBold" pitchFamily="50" charset="-127"/>
              </a:rPr>
              <a:t>– BPTT in RNN</a:t>
            </a:r>
            <a:endParaRPr lang="en-US" altLang="x-none" dirty="0"/>
          </a:p>
        </p:txBody>
      </p:sp>
      <p:sp>
        <p:nvSpPr>
          <p:cNvPr id="65539" name="슬라이드 번호 개체 틀 1"/>
          <p:cNvSpPr>
            <a:spLocks noGrp="1"/>
          </p:cNvSpPr>
          <p:nvPr>
            <p:ph type="sldNum" sz="quarter" idx="10"/>
          </p:nvPr>
        </p:nvSpPr>
        <p:spPr bwMode="auto">
          <a:xfrm>
            <a:off x="4284663" y="6556375"/>
            <a:ext cx="647700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AD6359BA-3BE5-7540-8295-8384A8054A72}" type="slidenum">
              <a:rPr lang="ko-KR" altLang="en-US" smtClean="0"/>
              <a:pPr>
                <a:defRPr/>
              </a:pPr>
              <a:t>18</a:t>
            </a:fld>
            <a:endParaRPr lang="ko-KR" altLang="en-US">
              <a:latin typeface="나눔고딕 ExtraBold" charset="-127"/>
              <a:ea typeface="나눔고딕 ExtraBold" charset="-127"/>
              <a:cs typeface="나눔고딕 ExtraBold" charset="-127"/>
            </a:endParaRP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BCD5C40-EC9A-4157-A78D-FC65AD86E7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  <a:defRPr/>
            </a:pPr>
            <a:r>
              <a:rPr lang="en-US" altLang="ko-KR" b="1">
                <a:solidFill>
                  <a:srgbClr val="C00000"/>
                </a:solidFill>
              </a:rPr>
              <a:t>Back</a:t>
            </a:r>
            <a:r>
              <a:rPr lang="en-US" altLang="ko-KR" b="1">
                <a:highlight>
                  <a:srgbClr val="FFFF00"/>
                </a:highlight>
              </a:rPr>
              <a:t>propagation</a:t>
            </a:r>
            <a:r>
              <a:rPr lang="en-US" altLang="ko-KR" b="1"/>
              <a:t> through time in RNN</a:t>
            </a:r>
            <a:endParaRPr lang="en-US" altLang="ko-KR" b="1">
              <a:solidFill>
                <a:srgbClr val="C00000"/>
              </a:solidFill>
              <a:highlight>
                <a:srgbClr val="FFFF00"/>
              </a:highlight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F493654A-9A6B-457C-9E4D-C8251368C9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675" y="2663187"/>
            <a:ext cx="8604448" cy="3685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1F61549-F520-4A79-B716-629C4173562C}"/>
              </a:ext>
            </a:extLst>
          </p:cNvPr>
          <p:cNvSpPr txBox="1"/>
          <p:nvPr/>
        </p:nvSpPr>
        <p:spPr>
          <a:xfrm>
            <a:off x="2105472" y="6392789"/>
            <a:ext cx="504056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50"/>
              <a:t>https://ars.els-cdn.com/content/image/1-s2.0-S0959438818302009-gr1_lrg.jpg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F29FCF3-93D3-47BB-8F8A-D8B2D527A37B}"/>
              </a:ext>
            </a:extLst>
          </p:cNvPr>
          <p:cNvSpPr txBox="1"/>
          <p:nvPr/>
        </p:nvSpPr>
        <p:spPr>
          <a:xfrm>
            <a:off x="449288" y="1196752"/>
            <a:ext cx="8352928" cy="5674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7313" indent="-87313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100">
                <a:solidFill>
                  <a:srgbClr val="C00000"/>
                </a:solidFill>
              </a:rPr>
              <a:t>아래 그림에서 보는 것처럼</a:t>
            </a:r>
            <a:r>
              <a:rPr lang="en-US" altLang="ko-KR" sz="1100">
                <a:solidFill>
                  <a:srgbClr val="C00000"/>
                </a:solidFill>
              </a:rPr>
              <a:t>, </a:t>
            </a:r>
            <a:r>
              <a:rPr lang="ko-KR" altLang="en-US" sz="1100">
                <a:solidFill>
                  <a:srgbClr val="C00000"/>
                </a:solidFill>
              </a:rPr>
              <a:t>입력 </a:t>
            </a:r>
            <a:r>
              <a:rPr lang="en-US" altLang="ko-KR" sz="1100">
                <a:solidFill>
                  <a:srgbClr val="C00000"/>
                </a:solidFill>
              </a:rPr>
              <a:t>sequence( xt-1, xt, ....)</a:t>
            </a:r>
            <a:r>
              <a:rPr lang="ko-KR" altLang="en-US" sz="1100">
                <a:solidFill>
                  <a:srgbClr val="C00000"/>
                </a:solidFill>
              </a:rPr>
              <a:t>의 길이가 길면 길수록</a:t>
            </a:r>
            <a:r>
              <a:rPr lang="en-US" altLang="ko-KR" sz="1100">
                <a:solidFill>
                  <a:srgbClr val="C00000"/>
                </a:solidFill>
              </a:rPr>
              <a:t>,  </a:t>
            </a:r>
            <a:r>
              <a:rPr lang="ko-KR" altLang="en-US" sz="1100">
                <a:solidFill>
                  <a:srgbClr val="C00000"/>
                </a:solidFill>
              </a:rPr>
              <a:t>시간에 대한 </a:t>
            </a:r>
            <a:r>
              <a:rPr lang="en-US" altLang="ko-KR" sz="1100">
                <a:solidFill>
                  <a:srgbClr val="C00000"/>
                </a:solidFill>
              </a:rPr>
              <a:t>backpropagatin </a:t>
            </a:r>
            <a:r>
              <a:rPr lang="ko-KR" altLang="en-US" sz="1100">
                <a:solidFill>
                  <a:srgbClr val="C00000"/>
                </a:solidFill>
              </a:rPr>
              <a:t>길이는 길다 </a:t>
            </a:r>
            <a:endParaRPr lang="en-US" altLang="ko-KR" sz="1100">
              <a:solidFill>
                <a:srgbClr val="C00000"/>
              </a:solidFill>
            </a:endParaRPr>
          </a:p>
          <a:p>
            <a:pPr marL="87313" indent="-87313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100">
                <a:solidFill>
                  <a:srgbClr val="C00000"/>
                </a:solidFill>
              </a:rPr>
              <a:t>기존 </a:t>
            </a:r>
            <a:r>
              <a:rPr lang="en-US" altLang="ko-KR" sz="1100">
                <a:solidFill>
                  <a:srgbClr val="C00000"/>
                </a:solidFill>
              </a:rPr>
              <a:t>FFN</a:t>
            </a:r>
            <a:r>
              <a:rPr lang="ko-KR" altLang="en-US" sz="1100">
                <a:solidFill>
                  <a:srgbClr val="C00000"/>
                </a:solidFill>
              </a:rPr>
              <a:t>보다 </a:t>
            </a:r>
            <a:r>
              <a:rPr lang="en-US" altLang="ko-KR" sz="1100">
                <a:solidFill>
                  <a:srgbClr val="C00000"/>
                </a:solidFill>
              </a:rPr>
              <a:t>vanishing gradient </a:t>
            </a:r>
            <a:r>
              <a:rPr lang="ko-KR" altLang="en-US" sz="1100">
                <a:solidFill>
                  <a:srgbClr val="C00000"/>
                </a:solidFill>
              </a:rPr>
              <a:t>문제는 더욱 심해짐 </a:t>
            </a:r>
            <a:r>
              <a:rPr lang="en-US" altLang="ko-KR" sz="1100">
                <a:solidFill>
                  <a:srgbClr val="C00000"/>
                </a:solidFill>
              </a:rPr>
              <a:t>(LSTM, GRU</a:t>
            </a:r>
            <a:r>
              <a:rPr lang="ko-KR" altLang="en-US" sz="1100">
                <a:solidFill>
                  <a:srgbClr val="C00000"/>
                </a:solidFill>
              </a:rPr>
              <a:t>가 나온 이유임</a:t>
            </a:r>
            <a:r>
              <a:rPr lang="en-US" altLang="ko-KR" sz="1100">
                <a:solidFill>
                  <a:srgbClr val="C00000"/>
                </a:solidFill>
              </a:rPr>
              <a:t>)</a:t>
            </a:r>
            <a:endParaRPr lang="en-US" altLang="ko-KR" sz="1100">
              <a:solidFill>
                <a:srgbClr val="C00000"/>
              </a:solidFill>
              <a:highlight>
                <a:srgbClr val="FFFF00"/>
              </a:highlight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48C3F2-2B39-476F-9101-FBC13427F8B4}"/>
              </a:ext>
            </a:extLst>
          </p:cNvPr>
          <p:cNvSpPr txBox="1"/>
          <p:nvPr/>
        </p:nvSpPr>
        <p:spPr>
          <a:xfrm>
            <a:off x="4235723" y="2301138"/>
            <a:ext cx="96303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0"/>
            <a:r>
              <a:rPr lang="en-US" altLang="ko-KR" sz="1050">
                <a:highlight>
                  <a:srgbClr val="FFFF00"/>
                </a:highlight>
              </a:rPr>
              <a:t>t-1</a:t>
            </a:r>
            <a:r>
              <a:rPr lang="ko-KR" altLang="en-US" sz="1050">
                <a:highlight>
                  <a:srgbClr val="FFFF00"/>
                </a:highlight>
              </a:rPr>
              <a:t>에서의 </a:t>
            </a:r>
            <a:r>
              <a:rPr lang="en-US" altLang="ko-KR" sz="1050">
                <a:highlight>
                  <a:srgbClr val="FFFF00"/>
                </a:highlight>
              </a:rPr>
              <a:t>Loss</a:t>
            </a:r>
            <a:endParaRPr lang="ko-KR" altLang="en-US" sz="1050">
              <a:highlight>
                <a:srgbClr val="FFFF00"/>
              </a:highlight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FA28D3-94EE-4E40-B584-01C8947F2232}"/>
              </a:ext>
            </a:extLst>
          </p:cNvPr>
          <p:cNvSpPr txBox="1"/>
          <p:nvPr/>
        </p:nvSpPr>
        <p:spPr>
          <a:xfrm>
            <a:off x="5652120" y="2274414"/>
            <a:ext cx="72008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0"/>
            <a:r>
              <a:rPr lang="en-US" altLang="ko-KR" sz="1050">
                <a:highlight>
                  <a:srgbClr val="FFFF00"/>
                </a:highlight>
              </a:rPr>
              <a:t>t</a:t>
            </a:r>
            <a:r>
              <a:rPr lang="ko-KR" altLang="en-US" sz="1050">
                <a:highlight>
                  <a:srgbClr val="FFFF00"/>
                </a:highlight>
              </a:rPr>
              <a:t>에서의 </a:t>
            </a:r>
            <a:r>
              <a:rPr lang="en-US" altLang="ko-KR" sz="1050">
                <a:highlight>
                  <a:srgbClr val="FFFF00"/>
                </a:highlight>
              </a:rPr>
              <a:t>Loss</a:t>
            </a:r>
            <a:endParaRPr lang="ko-KR" altLang="en-US" sz="1050">
              <a:highlight>
                <a:srgbClr val="FFFF00"/>
              </a:highlight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EB7C235-D4CB-4471-A7FB-9CD698C90E4B}"/>
              </a:ext>
            </a:extLst>
          </p:cNvPr>
          <p:cNvSpPr txBox="1"/>
          <p:nvPr/>
        </p:nvSpPr>
        <p:spPr>
          <a:xfrm>
            <a:off x="6785992" y="2274414"/>
            <a:ext cx="72008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0"/>
            <a:r>
              <a:rPr lang="en-US" altLang="ko-KR" sz="1050">
                <a:highlight>
                  <a:srgbClr val="FFFF00"/>
                </a:highlight>
              </a:rPr>
              <a:t>t+1</a:t>
            </a:r>
            <a:r>
              <a:rPr lang="ko-KR" altLang="en-US" sz="1050">
                <a:highlight>
                  <a:srgbClr val="FFFF00"/>
                </a:highlight>
              </a:rPr>
              <a:t>에서의 </a:t>
            </a:r>
            <a:r>
              <a:rPr lang="en-US" altLang="ko-KR" sz="1050">
                <a:highlight>
                  <a:srgbClr val="FFFF00"/>
                </a:highlight>
              </a:rPr>
              <a:t>Loss</a:t>
            </a:r>
            <a:endParaRPr lang="ko-KR" altLang="en-US" sz="1050">
              <a:highlight>
                <a:srgbClr val="FFFF00"/>
              </a:highlight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4ADFFF0-B465-4354-BB2B-A70EA84F495E}"/>
              </a:ext>
            </a:extLst>
          </p:cNvPr>
          <p:cNvSpPr txBox="1"/>
          <p:nvPr/>
        </p:nvSpPr>
        <p:spPr>
          <a:xfrm>
            <a:off x="5508104" y="1818171"/>
            <a:ext cx="295232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0"/>
            <a:r>
              <a:rPr lang="ko-KR" altLang="en-US" sz="1050">
                <a:highlight>
                  <a:srgbClr val="FFFF00"/>
                </a:highlight>
              </a:rPr>
              <a:t>전체 </a:t>
            </a:r>
            <a:r>
              <a:rPr lang="en-US" altLang="ko-KR" sz="1050">
                <a:highlight>
                  <a:srgbClr val="FFFF00"/>
                </a:highlight>
              </a:rPr>
              <a:t>loss</a:t>
            </a:r>
            <a:r>
              <a:rPr lang="ko-KR" altLang="en-US" sz="1050">
                <a:highlight>
                  <a:srgbClr val="FFFF00"/>
                </a:highlight>
              </a:rPr>
              <a:t>를 줄여야함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F94F3BC-42D1-49A6-A3E7-F17F09504C22}"/>
              </a:ext>
            </a:extLst>
          </p:cNvPr>
          <p:cNvSpPr txBox="1"/>
          <p:nvPr/>
        </p:nvSpPr>
        <p:spPr>
          <a:xfrm>
            <a:off x="7308304" y="78740"/>
            <a:ext cx="183569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II. Review</a:t>
            </a:r>
            <a:endParaRPr lang="ko-KR" altLang="en-US" sz="105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479541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8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kumimoji="1" lang="en-US" altLang="ko-KR" sz="280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고딕 ExtraBold" pitchFamily="50" charset="-127"/>
                <a:ea typeface="나눔고딕 ExtraBold" pitchFamily="50" charset="-127"/>
              </a:rPr>
              <a:t>4. Review - LSTM</a:t>
            </a:r>
            <a:endParaRPr lang="en-US" altLang="x-none" dirty="0"/>
          </a:p>
        </p:txBody>
      </p:sp>
      <p:sp>
        <p:nvSpPr>
          <p:cNvPr id="8488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b="1">
                <a:solidFill>
                  <a:srgbClr val="C00000"/>
                </a:solidFill>
                <a:highlight>
                  <a:srgbClr val="FFFF00"/>
                </a:highlight>
              </a:rPr>
              <a:t>LSTM(Long Short-Term Memory)</a:t>
            </a:r>
            <a:endParaRPr lang="en-US" altLang="ko-KR" sz="1800" b="1">
              <a:solidFill>
                <a:srgbClr val="0000FF"/>
              </a:solidFill>
            </a:endParaRPr>
          </a:p>
          <a:p>
            <a:pPr marL="539750" indent="-177800">
              <a:buFont typeface="Wingdings" panose="05000000000000000000" pitchFamily="2" charset="2"/>
              <a:buChar char="§"/>
              <a:defRPr/>
            </a:pPr>
            <a:endParaRPr lang="en-US" altLang="ko-KR" sz="1800" b="1">
              <a:solidFill>
                <a:srgbClr val="0000FF"/>
              </a:solidFill>
            </a:endParaRPr>
          </a:p>
          <a:p>
            <a:pPr marL="539750" indent="-177800">
              <a:buFont typeface="Wingdings" panose="05000000000000000000" pitchFamily="2" charset="2"/>
              <a:buChar char="§"/>
              <a:defRPr/>
            </a:pPr>
            <a:endParaRPr lang="en-US" altLang="ko-KR" sz="1800" b="1">
              <a:solidFill>
                <a:srgbClr val="0000FF"/>
              </a:solidFill>
            </a:endParaRPr>
          </a:p>
          <a:p>
            <a:pPr marL="539750" indent="-177800">
              <a:buFont typeface="Wingdings" panose="05000000000000000000" pitchFamily="2" charset="2"/>
              <a:buChar char="§"/>
              <a:defRPr/>
            </a:pPr>
            <a:endParaRPr lang="en-US" altLang="ko-KR" sz="1800" b="1">
              <a:solidFill>
                <a:srgbClr val="0000FF"/>
              </a:solidFill>
            </a:endParaRPr>
          </a:p>
          <a:p>
            <a:pPr marL="539750" indent="-177800">
              <a:buFont typeface="Wingdings" panose="05000000000000000000" pitchFamily="2" charset="2"/>
              <a:buChar char="§"/>
              <a:defRPr/>
            </a:pPr>
            <a:endParaRPr lang="en-US" altLang="ko-KR" sz="1800" b="1">
              <a:solidFill>
                <a:srgbClr val="0000FF"/>
              </a:solidFill>
            </a:endParaRPr>
          </a:p>
          <a:p>
            <a:pPr marL="539750" indent="-177800">
              <a:buFont typeface="Wingdings" panose="05000000000000000000" pitchFamily="2" charset="2"/>
              <a:buChar char="§"/>
              <a:defRPr/>
            </a:pPr>
            <a:endParaRPr lang="en-US" altLang="ko-KR" sz="1800" b="1">
              <a:solidFill>
                <a:srgbClr val="0000FF"/>
              </a:solidFill>
            </a:endParaRPr>
          </a:p>
          <a:p>
            <a:pPr marL="539750" indent="-177800">
              <a:buFont typeface="Wingdings" panose="05000000000000000000" pitchFamily="2" charset="2"/>
              <a:buChar char="§"/>
              <a:defRPr/>
            </a:pPr>
            <a:endParaRPr lang="en-US" altLang="ko-KR" sz="1800" b="1">
              <a:solidFill>
                <a:srgbClr val="0000FF"/>
              </a:solidFill>
            </a:endParaRPr>
          </a:p>
          <a:p>
            <a:pPr marL="539750" indent="-177800">
              <a:buFont typeface="Wingdings" panose="05000000000000000000" pitchFamily="2" charset="2"/>
              <a:buChar char="§"/>
              <a:defRPr/>
            </a:pPr>
            <a:endParaRPr lang="en-US" altLang="ko-KR" sz="1600" b="1" dirty="0">
              <a:solidFill>
                <a:srgbClr val="00B05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65539" name="슬라이드 번호 개체 틀 1"/>
          <p:cNvSpPr>
            <a:spLocks noGrp="1"/>
          </p:cNvSpPr>
          <p:nvPr>
            <p:ph type="sldNum" sz="quarter" idx="10"/>
          </p:nvPr>
        </p:nvSpPr>
        <p:spPr bwMode="auto">
          <a:xfrm>
            <a:off x="4284663" y="6556375"/>
            <a:ext cx="647700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AD6359BA-3BE5-7540-8295-8384A8054A72}" type="slidenum">
              <a:rPr lang="ko-KR" altLang="en-US" smtClean="0"/>
              <a:pPr>
                <a:defRPr/>
              </a:pPr>
              <a:t>19</a:t>
            </a:fld>
            <a:endParaRPr lang="ko-KR" altLang="en-US">
              <a:latin typeface="나눔고딕 ExtraBold" charset="-127"/>
              <a:ea typeface="나눔고딕 ExtraBold" charset="-127"/>
              <a:cs typeface="나눔고딕 ExtraBold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3EFEF33-7B69-44ED-B8DC-B13B25DAF4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603757"/>
            <a:ext cx="5904656" cy="227322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7EEFAFD-4B7C-4C29-9B2B-0F646CA25A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6216" y="5062518"/>
            <a:ext cx="2494521" cy="1281971"/>
          </a:xfrm>
          <a:prstGeom prst="rect">
            <a:avLst/>
          </a:prstGeom>
        </p:spPr>
      </p:pic>
      <p:pic>
        <p:nvPicPr>
          <p:cNvPr id="14" name="그림 13" descr="텍스트, 스크린샷, 전자기기이(가) 표시된 사진&#10;&#10;자동 생성된 설명">
            <a:extLst>
              <a:ext uri="{FF2B5EF4-FFF2-40B4-BE49-F238E27FC236}">
                <a16:creationId xmlns:a16="http://schemas.microsoft.com/office/drawing/2014/main" id="{FDC5ECE4-E7F2-4B9C-8A7A-EABB00540A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1218" y="3350089"/>
            <a:ext cx="2425487" cy="141234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5D645E2-D33E-4F28-A1BC-A0D083D6D6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979" y="2961554"/>
            <a:ext cx="6228184" cy="3502267"/>
          </a:xfrm>
          <a:prstGeom prst="rect">
            <a:avLst/>
          </a:prstGeom>
        </p:spPr>
      </p:pic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1E956015-954A-4DBD-A3BC-DCA4F5FE70F7}"/>
              </a:ext>
            </a:extLst>
          </p:cNvPr>
          <p:cNvCxnSpPr/>
          <p:nvPr/>
        </p:nvCxnSpPr>
        <p:spPr>
          <a:xfrm flipH="1">
            <a:off x="899592" y="2276872"/>
            <a:ext cx="1152128" cy="1368152"/>
          </a:xfrm>
          <a:prstGeom prst="straightConnector1">
            <a:avLst/>
          </a:prstGeom>
          <a:ln w="50800">
            <a:solidFill>
              <a:schemeClr val="bg1">
                <a:lumMod val="75000"/>
              </a:schemeClr>
            </a:solidFill>
            <a:prstDash val="sysDot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5B5DAF19-39BF-452B-8454-5463B7B4FE66}"/>
              </a:ext>
            </a:extLst>
          </p:cNvPr>
          <p:cNvCxnSpPr>
            <a:cxnSpLocks/>
          </p:cNvCxnSpPr>
          <p:nvPr/>
        </p:nvCxnSpPr>
        <p:spPr>
          <a:xfrm>
            <a:off x="3923928" y="2276872"/>
            <a:ext cx="1296144" cy="1368152"/>
          </a:xfrm>
          <a:prstGeom prst="straightConnector1">
            <a:avLst/>
          </a:prstGeom>
          <a:ln w="50800">
            <a:solidFill>
              <a:schemeClr val="bg1">
                <a:lumMod val="75000"/>
              </a:schemeClr>
            </a:solidFill>
            <a:prstDash val="sysDot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68BCE2C8-C610-466A-A79B-AC1192EF9650}"/>
              </a:ext>
            </a:extLst>
          </p:cNvPr>
          <p:cNvSpPr txBox="1"/>
          <p:nvPr/>
        </p:nvSpPr>
        <p:spPr>
          <a:xfrm>
            <a:off x="5076056" y="6497971"/>
            <a:ext cx="460375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800"/>
              <a:t>https://blog.mlreview.com/understanding-lstm-and-its-diagrams-37e2f46f1714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35C3B54-2DCF-4285-96BA-D32A4958D69A}"/>
              </a:ext>
            </a:extLst>
          </p:cNvPr>
          <p:cNvSpPr txBox="1"/>
          <p:nvPr/>
        </p:nvSpPr>
        <p:spPr>
          <a:xfrm>
            <a:off x="6372200" y="945264"/>
            <a:ext cx="2376264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/>
              <a:t>기억할 것은 오래기억하고 잊을것은 빨리 잊어버림 </a:t>
            </a:r>
            <a:r>
              <a:rPr lang="en-US" altLang="ko-KR" sz="1100" b="1"/>
              <a:t>! 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en-US" altLang="ko-KR" sz="1100" b="1">
                <a:solidFill>
                  <a:srgbClr val="00B050"/>
                </a:solidFill>
              </a:rPr>
              <a:t>Cell</a:t>
            </a:r>
            <a:r>
              <a:rPr lang="ko-KR" altLang="en-US" sz="1100" b="1">
                <a:solidFill>
                  <a:srgbClr val="00B050"/>
                </a:solidFill>
              </a:rPr>
              <a:t> </a:t>
            </a:r>
            <a:r>
              <a:rPr lang="en-US" altLang="ko-KR" sz="1100" b="1">
                <a:solidFill>
                  <a:srgbClr val="00B050"/>
                </a:solidFill>
              </a:rPr>
              <a:t>state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en-US" altLang="ko-KR" sz="1100" b="1">
                <a:solidFill>
                  <a:srgbClr val="FF0000"/>
                </a:solidFill>
              </a:rPr>
              <a:t>Hidden state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en-US" altLang="ko-KR" sz="1100"/>
              <a:t>Forget gate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en-US" altLang="ko-KR" sz="1100"/>
              <a:t>Input gate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en-US" altLang="ko-KR" sz="1100"/>
              <a:t>output gate</a:t>
            </a:r>
            <a:endParaRPr lang="ko-KR" altLang="en-US" sz="110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D3E861A-A24F-49DC-9356-AC2FF04B4C79}"/>
              </a:ext>
            </a:extLst>
          </p:cNvPr>
          <p:cNvSpPr txBox="1"/>
          <p:nvPr/>
        </p:nvSpPr>
        <p:spPr>
          <a:xfrm>
            <a:off x="899592" y="4577764"/>
            <a:ext cx="7132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900" b="1"/>
              <a:t>forget gate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E21384E-BB99-49E2-A7E1-32D876A2A1DD}"/>
              </a:ext>
            </a:extLst>
          </p:cNvPr>
          <p:cNvSpPr txBox="1"/>
          <p:nvPr/>
        </p:nvSpPr>
        <p:spPr>
          <a:xfrm>
            <a:off x="2656879" y="4582741"/>
            <a:ext cx="7132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900" b="1"/>
              <a:t>input</a:t>
            </a:r>
          </a:p>
          <a:p>
            <a:pPr algn="ctr"/>
            <a:r>
              <a:rPr lang="en-US" altLang="ko-KR" sz="900" b="1"/>
              <a:t>gate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6383CED-95E9-4019-B021-9CDB471FCA93}"/>
              </a:ext>
            </a:extLst>
          </p:cNvPr>
          <p:cNvSpPr txBox="1"/>
          <p:nvPr/>
        </p:nvSpPr>
        <p:spPr>
          <a:xfrm>
            <a:off x="3915403" y="4343355"/>
            <a:ext cx="7132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900" b="1"/>
              <a:t>output gate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9FDDCCB-E812-4C5C-BC18-5B325676AA4E}"/>
              </a:ext>
            </a:extLst>
          </p:cNvPr>
          <p:cNvSpPr txBox="1"/>
          <p:nvPr/>
        </p:nvSpPr>
        <p:spPr>
          <a:xfrm>
            <a:off x="5508104" y="2396032"/>
            <a:ext cx="38632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latinLnBrk="0"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C00000"/>
                </a:solidFill>
              </a:rPr>
              <a:t>1-layer Neural Network </a:t>
            </a:r>
            <a:r>
              <a:rPr lang="ko-KR" altLang="en-US" sz="1200">
                <a:solidFill>
                  <a:srgbClr val="C00000"/>
                </a:solidFill>
              </a:rPr>
              <a:t>위치 주의</a:t>
            </a:r>
            <a:endParaRPr lang="en-US" altLang="ko-KR" sz="1200">
              <a:solidFill>
                <a:srgbClr val="C00000"/>
              </a:solidFill>
            </a:endParaRPr>
          </a:p>
          <a:p>
            <a:pPr marL="171450" indent="-171450" latinLnBrk="0"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C00000"/>
                </a:solidFill>
              </a:rPr>
              <a:t>element wise </a:t>
            </a:r>
            <a:r>
              <a:rPr lang="ko-KR" altLang="en-US" sz="1200">
                <a:solidFill>
                  <a:srgbClr val="C00000"/>
                </a:solidFill>
              </a:rPr>
              <a:t>곱셈</a:t>
            </a:r>
            <a:r>
              <a:rPr lang="en-US" altLang="ko-KR" sz="1200">
                <a:solidFill>
                  <a:srgbClr val="C00000"/>
                </a:solidFill>
              </a:rPr>
              <a:t>(hadamard product)</a:t>
            </a:r>
            <a:r>
              <a:rPr lang="ko-KR" altLang="en-US" sz="1200">
                <a:solidFill>
                  <a:srgbClr val="C00000"/>
                </a:solidFill>
              </a:rPr>
              <a:t>의 의미 주의</a:t>
            </a:r>
            <a:endParaRPr lang="en-US" altLang="ko-KR" sz="1200">
              <a:solidFill>
                <a:srgbClr val="C00000"/>
              </a:solidFill>
            </a:endParaRPr>
          </a:p>
          <a:p>
            <a:pPr marL="171450" indent="-171450" latinLnBrk="0">
              <a:buFont typeface="Arial" panose="020B0604020202020204" pitchFamily="34" charset="0"/>
              <a:buChar char="•"/>
            </a:pPr>
            <a:endParaRPr lang="en-US" altLang="ko-KR" sz="1200">
              <a:solidFill>
                <a:srgbClr val="C0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42A31B1-00F0-4EA9-8DC3-7A374EEDD376}"/>
              </a:ext>
            </a:extLst>
          </p:cNvPr>
          <p:cNvSpPr txBox="1"/>
          <p:nvPr/>
        </p:nvSpPr>
        <p:spPr>
          <a:xfrm>
            <a:off x="7308304" y="78740"/>
            <a:ext cx="183569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II. Review</a:t>
            </a:r>
            <a:endParaRPr lang="ko-KR" altLang="en-US" sz="105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432829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380312" y="78740"/>
            <a:ext cx="165618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전체 목차</a:t>
            </a:r>
          </a:p>
        </p:txBody>
      </p:sp>
      <p:sp>
        <p:nvSpPr>
          <p:cNvPr id="13" name="모서리가 둥근 직사각형 12"/>
          <p:cNvSpPr/>
          <p:nvPr/>
        </p:nvSpPr>
        <p:spPr>
          <a:xfrm rot="10800000">
            <a:off x="1116177" y="836037"/>
            <a:ext cx="6840760" cy="86477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286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199601" y="1049706"/>
            <a:ext cx="66739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/>
            <a:r>
              <a:rPr lang="en-US" altLang="ko-KR" sz="2400">
                <a:solidFill>
                  <a:schemeClr val="accent3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RNN </a:t>
            </a:r>
            <a:r>
              <a:rPr lang="ko-KR" altLang="en-US" sz="2400">
                <a:solidFill>
                  <a:schemeClr val="accent3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상세 설명 </a:t>
            </a:r>
            <a:endParaRPr lang="en-US" altLang="ko-KR" sz="2400" dirty="0">
              <a:solidFill>
                <a:schemeClr val="accent3">
                  <a:lumMod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1179393" y="908044"/>
            <a:ext cx="6673912" cy="719582"/>
          </a:xfrm>
          <a:prstGeom prst="round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323528" y="147112"/>
            <a:ext cx="6264696" cy="401568"/>
          </a:xfrm>
        </p:spPr>
        <p:txBody>
          <a:bodyPr/>
          <a:lstStyle/>
          <a:p>
            <a:r>
              <a:rPr lang="ko-KR" altLang="en-US" sz="2800" dirty="0"/>
              <a:t>목차</a:t>
            </a:r>
          </a:p>
        </p:txBody>
      </p:sp>
      <p:sp>
        <p:nvSpPr>
          <p:cNvPr id="2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4283968" y="6561131"/>
            <a:ext cx="648072" cy="365125"/>
          </a:xfrm>
        </p:spPr>
        <p:txBody>
          <a:bodyPr/>
          <a:lstStyle/>
          <a:p>
            <a:fld id="{6BCCB3AF-423D-41CB-AFF9-3007F6A07770}" type="slidenum">
              <a:rPr lang="ko-KR" altLang="en-US" smtClean="0"/>
              <a:pPr/>
              <a:t>2</a:t>
            </a:fld>
            <a:endParaRPr lang="ko-KR" altLang="en-US" dirty="0"/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5FBEAAF2-6252-5D4F-B8B9-A3F3D480207C}"/>
              </a:ext>
            </a:extLst>
          </p:cNvPr>
          <p:cNvSpPr/>
          <p:nvPr/>
        </p:nvSpPr>
        <p:spPr>
          <a:xfrm>
            <a:off x="2537450" y="2345596"/>
            <a:ext cx="4037480" cy="644788"/>
          </a:xfrm>
          <a:prstGeom prst="roundRect">
            <a:avLst/>
          </a:prstGeom>
          <a:solidFill>
            <a:srgbClr val="F7C80D"/>
          </a:solidFill>
          <a:ln>
            <a:noFill/>
          </a:ln>
        </p:spPr>
        <p:txBody>
          <a:bodyPr wrap="square" anchor="ctr" anchorCtr="0">
            <a:noAutofit/>
          </a:bodyPr>
          <a:lstStyle/>
          <a:p>
            <a:pPr algn="ctr"/>
            <a:r>
              <a:rPr lang="en-US" altLang="ko-KR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</a:t>
            </a:r>
            <a:r>
              <a:rPr lang="en-US" altLang="ko-KR" sz="1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 Toy E</a:t>
            </a:r>
            <a:r>
              <a:rPr lang="en-US" altLang="ko-KR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xample of RNN</a:t>
            </a:r>
            <a:endParaRPr lang="ko-KR" altLang="en-US" sz="18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079A909D-C09B-4E4C-9420-5098E2C856B1}"/>
              </a:ext>
            </a:extLst>
          </p:cNvPr>
          <p:cNvSpPr/>
          <p:nvPr/>
        </p:nvSpPr>
        <p:spPr>
          <a:xfrm>
            <a:off x="2537449" y="3350174"/>
            <a:ext cx="4037477" cy="644788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txBody>
          <a:bodyPr wrap="square" anchor="ctr" anchorCtr="0">
            <a:noAutofit/>
          </a:bodyPr>
          <a:lstStyle/>
          <a:p>
            <a:pPr algn="ctr"/>
            <a:r>
              <a:rPr lang="en-US" altLang="ko-KR" b="1" dirty="0">
                <a:solidFill>
                  <a:schemeClr val="bg1">
                    <a:alpha val="99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II</a:t>
            </a:r>
            <a:r>
              <a:rPr lang="en-US" altLang="ko-KR" b="1">
                <a:solidFill>
                  <a:schemeClr val="bg1">
                    <a:alpha val="99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 Review RNN, LSTM</a:t>
            </a:r>
            <a:endParaRPr lang="en-US" altLang="ko-KR" b="1" dirty="0">
              <a:solidFill>
                <a:schemeClr val="bg1">
                  <a:alpha val="99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0" name="모서리가 둥근 직사각형 19">
            <a:extLst>
              <a:ext uri="{FF2B5EF4-FFF2-40B4-BE49-F238E27FC236}">
                <a16:creationId xmlns:a16="http://schemas.microsoft.com/office/drawing/2014/main" id="{CC039892-CCDE-4F3C-BEBB-5935AB02D806}"/>
              </a:ext>
            </a:extLst>
          </p:cNvPr>
          <p:cNvSpPr/>
          <p:nvPr/>
        </p:nvSpPr>
        <p:spPr>
          <a:xfrm>
            <a:off x="2526339" y="4354752"/>
            <a:ext cx="4037477" cy="644788"/>
          </a:xfrm>
          <a:prstGeom prst="roundRect">
            <a:avLst/>
          </a:prstGeom>
          <a:solidFill>
            <a:srgbClr val="68A84A"/>
          </a:solidFill>
          <a:ln>
            <a:noFill/>
          </a:ln>
        </p:spPr>
        <p:txBody>
          <a:bodyPr wrap="square" anchor="ctr" anchorCtr="0">
            <a:noAutofit/>
          </a:bodyPr>
          <a:lstStyle/>
          <a:p>
            <a:pPr algn="ctr"/>
            <a:r>
              <a:rPr lang="en-US" altLang="ko-KR" b="1">
                <a:solidFill>
                  <a:schemeClr val="bg1">
                    <a:alpha val="99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III. LSTM </a:t>
            </a:r>
            <a:r>
              <a:rPr lang="ko-KR" altLang="en-US" b="1">
                <a:solidFill>
                  <a:schemeClr val="bg1">
                    <a:alpha val="99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실습</a:t>
            </a:r>
            <a:endParaRPr lang="en-US" altLang="ko-KR" b="1" dirty="0">
              <a:solidFill>
                <a:schemeClr val="bg1">
                  <a:alpha val="99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1" name="모서리가 둥근 직사각형 19">
            <a:extLst>
              <a:ext uri="{FF2B5EF4-FFF2-40B4-BE49-F238E27FC236}">
                <a16:creationId xmlns:a16="http://schemas.microsoft.com/office/drawing/2014/main" id="{77BCFACF-C017-4F08-A239-F6740C676919}"/>
              </a:ext>
            </a:extLst>
          </p:cNvPr>
          <p:cNvSpPr/>
          <p:nvPr/>
        </p:nvSpPr>
        <p:spPr>
          <a:xfrm>
            <a:off x="2553261" y="5305168"/>
            <a:ext cx="4037477" cy="644788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txBody>
          <a:bodyPr wrap="square" anchor="ctr" anchorCtr="0">
            <a:noAutofit/>
          </a:bodyPr>
          <a:lstStyle/>
          <a:p>
            <a:pPr algn="ctr"/>
            <a:r>
              <a:rPr lang="en-US" altLang="ko-KR" b="1">
                <a:solidFill>
                  <a:schemeClr val="bg1">
                    <a:alpha val="99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IV. Seq2seq </a:t>
            </a:r>
            <a:r>
              <a:rPr lang="ko-KR" altLang="en-US" b="1">
                <a:solidFill>
                  <a:schemeClr val="bg1">
                    <a:alpha val="99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실습</a:t>
            </a:r>
            <a:endParaRPr lang="en-US" altLang="ko-KR" b="1" dirty="0">
              <a:solidFill>
                <a:schemeClr val="bg1">
                  <a:alpha val="99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392849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8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kumimoji="1" lang="en-US" altLang="ko-KR" sz="280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고딕 ExtraBold" pitchFamily="50" charset="-127"/>
                <a:ea typeface="나눔고딕 ExtraBold" pitchFamily="50" charset="-127"/>
              </a:rPr>
              <a:t>4. Review - LSTM</a:t>
            </a:r>
            <a:endParaRPr lang="en-US" altLang="x-none" dirty="0"/>
          </a:p>
        </p:txBody>
      </p:sp>
      <p:sp>
        <p:nvSpPr>
          <p:cNvPr id="8488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b="1">
                <a:solidFill>
                  <a:srgbClr val="C00000"/>
                </a:solidFill>
                <a:highlight>
                  <a:srgbClr val="FFFF00"/>
                </a:highlight>
              </a:rPr>
              <a:t>LSTM(Long Short-Term Memory)</a:t>
            </a:r>
          </a:p>
          <a:p>
            <a:pPr marL="539750" indent="-177800">
              <a:buFont typeface="Wingdings" panose="05000000000000000000" pitchFamily="2" charset="2"/>
              <a:buChar char="§"/>
              <a:defRPr/>
            </a:pPr>
            <a:r>
              <a:rPr lang="en-US" altLang="ko-KR" sz="1800" b="1">
                <a:solidFill>
                  <a:srgbClr val="0000FF"/>
                </a:solidFill>
              </a:rPr>
              <a:t>Cell state : </a:t>
            </a:r>
          </a:p>
          <a:p>
            <a:pPr marL="719138" lvl="2" indent="-92075">
              <a:buFont typeface="Wingdings" panose="05000000000000000000" pitchFamily="2" charset="2"/>
              <a:buChar char="ü"/>
              <a:defRPr/>
            </a:pPr>
            <a:r>
              <a:rPr lang="ko-KR" altLang="en-US" sz="1400" b="1">
                <a:solidFill>
                  <a:srgbClr val="92D050"/>
                </a:solidFill>
              </a:rPr>
              <a:t> 기억을 오래하는 구조</a:t>
            </a:r>
            <a:r>
              <a:rPr lang="en-US" altLang="ko-KR" sz="1400" b="1">
                <a:solidFill>
                  <a:srgbClr val="92D050"/>
                </a:solidFill>
              </a:rPr>
              <a:t>, </a:t>
            </a:r>
            <a:r>
              <a:rPr lang="ko-KR" altLang="en-US" sz="1400" b="1">
                <a:solidFill>
                  <a:srgbClr val="92D050"/>
                </a:solidFill>
              </a:rPr>
              <a:t>새로운 특징을 덧셈으로 반든 구조 </a:t>
            </a:r>
            <a:endParaRPr lang="en-US" altLang="ko-KR" sz="1400" b="1">
              <a:solidFill>
                <a:srgbClr val="92D050"/>
              </a:solidFill>
            </a:endParaRPr>
          </a:p>
          <a:p>
            <a:pPr marL="539750" indent="-177800">
              <a:buFont typeface="Wingdings" panose="05000000000000000000" pitchFamily="2" charset="2"/>
              <a:buChar char="§"/>
              <a:defRPr/>
            </a:pPr>
            <a:r>
              <a:rPr lang="en-US" altLang="ko-KR" sz="1800" b="1">
                <a:solidFill>
                  <a:srgbClr val="0000FF"/>
                </a:solidFill>
              </a:rPr>
              <a:t>Hidden state : </a:t>
            </a:r>
          </a:p>
          <a:p>
            <a:pPr marL="719138" lvl="2" indent="-92075">
              <a:buFont typeface="Wingdings" panose="05000000000000000000" pitchFamily="2" charset="2"/>
              <a:buChar char="ü"/>
              <a:defRPr/>
            </a:pPr>
            <a:r>
              <a:rPr lang="ko-KR" altLang="en-US" sz="1400" b="1"/>
              <a:t>계층의 출력이면서</a:t>
            </a:r>
            <a:r>
              <a:rPr lang="en-US" altLang="ko-KR" sz="1400" b="1"/>
              <a:t>, </a:t>
            </a:r>
            <a:r>
              <a:rPr lang="ko-KR" altLang="en-US" sz="1400" b="1"/>
              <a:t>다음번 </a:t>
            </a:r>
            <a:r>
              <a:rPr lang="en-US" altLang="ko-KR" sz="1400" b="1"/>
              <a:t>time step</a:t>
            </a:r>
            <a:r>
              <a:rPr lang="ko-KR" altLang="en-US" sz="1400" b="1"/>
              <a:t>용 정보 </a:t>
            </a:r>
            <a:endParaRPr lang="en-US" altLang="ko-KR" sz="1400" b="1"/>
          </a:p>
          <a:p>
            <a:pPr marL="539750" indent="-177800">
              <a:buFont typeface="Wingdings" panose="05000000000000000000" pitchFamily="2" charset="2"/>
              <a:buChar char="§"/>
              <a:defRPr/>
            </a:pPr>
            <a:endParaRPr lang="en-US" altLang="ko-KR" sz="1800" b="1">
              <a:solidFill>
                <a:srgbClr val="0000FF"/>
              </a:solidFill>
            </a:endParaRPr>
          </a:p>
          <a:p>
            <a:pPr marL="539750" indent="-177800">
              <a:buFont typeface="Wingdings" panose="05000000000000000000" pitchFamily="2" charset="2"/>
              <a:buChar char="§"/>
              <a:defRPr/>
            </a:pPr>
            <a:endParaRPr lang="en-US" altLang="ko-KR" sz="1800" b="1">
              <a:solidFill>
                <a:srgbClr val="0000FF"/>
              </a:solidFill>
            </a:endParaRPr>
          </a:p>
          <a:p>
            <a:pPr marL="539750" indent="-177800">
              <a:buFont typeface="Wingdings" panose="05000000000000000000" pitchFamily="2" charset="2"/>
              <a:buChar char="§"/>
              <a:defRPr/>
            </a:pPr>
            <a:endParaRPr lang="en-US" altLang="ko-KR" sz="1800" b="1">
              <a:solidFill>
                <a:srgbClr val="0000FF"/>
              </a:solidFill>
            </a:endParaRPr>
          </a:p>
          <a:p>
            <a:pPr marL="539750" indent="-177800">
              <a:buFont typeface="Wingdings" panose="05000000000000000000" pitchFamily="2" charset="2"/>
              <a:buChar char="§"/>
              <a:defRPr/>
            </a:pPr>
            <a:endParaRPr lang="en-US" altLang="ko-KR" sz="1800" b="1">
              <a:solidFill>
                <a:srgbClr val="0000FF"/>
              </a:solidFill>
            </a:endParaRPr>
          </a:p>
          <a:p>
            <a:pPr marL="539750" indent="-177800">
              <a:buFont typeface="Wingdings" panose="05000000000000000000" pitchFamily="2" charset="2"/>
              <a:buChar char="§"/>
              <a:defRPr/>
            </a:pPr>
            <a:endParaRPr lang="en-US" altLang="ko-KR" sz="1800" b="1">
              <a:solidFill>
                <a:srgbClr val="0000FF"/>
              </a:solidFill>
            </a:endParaRPr>
          </a:p>
          <a:p>
            <a:pPr marL="539750" indent="-177800">
              <a:buFont typeface="Wingdings" panose="05000000000000000000" pitchFamily="2" charset="2"/>
              <a:buChar char="§"/>
              <a:defRPr/>
            </a:pPr>
            <a:endParaRPr lang="en-US" altLang="ko-KR" sz="1800" b="1">
              <a:solidFill>
                <a:srgbClr val="0000FF"/>
              </a:solidFill>
            </a:endParaRPr>
          </a:p>
          <a:p>
            <a:pPr marL="539750" indent="-177800">
              <a:buFont typeface="Wingdings" panose="05000000000000000000" pitchFamily="2" charset="2"/>
              <a:buChar char="§"/>
              <a:defRPr/>
            </a:pPr>
            <a:endParaRPr lang="en-US" altLang="ko-KR" sz="1800" b="1">
              <a:solidFill>
                <a:srgbClr val="0000FF"/>
              </a:solidFill>
            </a:endParaRPr>
          </a:p>
          <a:p>
            <a:pPr marL="539750" indent="-177800">
              <a:buFont typeface="Wingdings" panose="05000000000000000000" pitchFamily="2" charset="2"/>
              <a:buChar char="§"/>
              <a:defRPr/>
            </a:pPr>
            <a:endParaRPr lang="en-US" altLang="ko-KR" sz="1600" b="1" dirty="0">
              <a:solidFill>
                <a:srgbClr val="00B05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65539" name="슬라이드 번호 개체 틀 1"/>
          <p:cNvSpPr>
            <a:spLocks noGrp="1"/>
          </p:cNvSpPr>
          <p:nvPr>
            <p:ph type="sldNum" sz="quarter" idx="10"/>
          </p:nvPr>
        </p:nvSpPr>
        <p:spPr bwMode="auto">
          <a:xfrm>
            <a:off x="4284663" y="6556375"/>
            <a:ext cx="647700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AD6359BA-3BE5-7540-8295-8384A8054A72}" type="slidenum">
              <a:rPr lang="ko-KR" altLang="en-US" smtClean="0"/>
              <a:pPr>
                <a:defRPr/>
              </a:pPr>
              <a:t>20</a:t>
            </a:fld>
            <a:endParaRPr lang="ko-KR" altLang="en-US">
              <a:latin typeface="나눔고딕 ExtraBold" charset="-127"/>
              <a:ea typeface="나눔고딕 ExtraBold" charset="-127"/>
              <a:cs typeface="나눔고딕 ExtraBold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27EEFAFD-4B7C-4C29-9B2B-0F646CA25A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4269" y="3379741"/>
            <a:ext cx="2494521" cy="1281971"/>
          </a:xfrm>
          <a:prstGeom prst="rect">
            <a:avLst/>
          </a:prstGeom>
        </p:spPr>
      </p:pic>
      <p:pic>
        <p:nvPicPr>
          <p:cNvPr id="14" name="그림 13" descr="텍스트, 스크린샷, 전자기기이(가) 표시된 사진&#10;&#10;자동 생성된 설명">
            <a:extLst>
              <a:ext uri="{FF2B5EF4-FFF2-40B4-BE49-F238E27FC236}">
                <a16:creationId xmlns:a16="http://schemas.microsoft.com/office/drawing/2014/main" id="{FDC5ECE4-E7F2-4B9C-8A7A-EABB00540A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4208" y="1700808"/>
            <a:ext cx="2425487" cy="1412341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68BCE2C8-C610-466A-A79B-AC1192EF9650}"/>
              </a:ext>
            </a:extLst>
          </p:cNvPr>
          <p:cNvSpPr txBox="1"/>
          <p:nvPr/>
        </p:nvSpPr>
        <p:spPr>
          <a:xfrm>
            <a:off x="5076056" y="6497971"/>
            <a:ext cx="460375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800"/>
              <a:t>https://blog.mlreview.com/understanding-lstm-and-its-diagrams-37e2f46f1714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FFB4DA93-069E-46B6-B7F3-009F00678385}"/>
              </a:ext>
            </a:extLst>
          </p:cNvPr>
          <p:cNvGrpSpPr/>
          <p:nvPr/>
        </p:nvGrpSpPr>
        <p:grpSpPr>
          <a:xfrm>
            <a:off x="584448" y="2204864"/>
            <a:ext cx="5472608" cy="2880320"/>
            <a:chOff x="78979" y="2961554"/>
            <a:chExt cx="6228184" cy="3502267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C5D645E2-D33E-4F28-A1BC-A0D083D6D64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8979" y="2961554"/>
              <a:ext cx="6228184" cy="3502267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D3E861A-A24F-49DC-9356-AC2FF04B4C79}"/>
                </a:ext>
              </a:extLst>
            </p:cNvPr>
            <p:cNvSpPr txBox="1"/>
            <p:nvPr/>
          </p:nvSpPr>
          <p:spPr>
            <a:xfrm>
              <a:off x="899592" y="4577764"/>
              <a:ext cx="713235" cy="49897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500" b="1"/>
                <a:t>forget gate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E21384E-BB99-49E2-A7E1-32D876A2A1DD}"/>
                </a:ext>
              </a:extLst>
            </p:cNvPr>
            <p:cNvSpPr txBox="1"/>
            <p:nvPr/>
          </p:nvSpPr>
          <p:spPr>
            <a:xfrm>
              <a:off x="2656878" y="4582741"/>
              <a:ext cx="713234" cy="2993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500" b="1"/>
                <a:t>input</a:t>
              </a:r>
            </a:p>
            <a:p>
              <a:pPr algn="ctr"/>
              <a:r>
                <a:rPr lang="en-US" altLang="ko-KR" sz="500" b="1"/>
                <a:t>gate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6383CED-95E9-4019-B021-9CDB471FCA93}"/>
                </a:ext>
              </a:extLst>
            </p:cNvPr>
            <p:cNvSpPr txBox="1"/>
            <p:nvPr/>
          </p:nvSpPr>
          <p:spPr>
            <a:xfrm>
              <a:off x="3915404" y="4343355"/>
              <a:ext cx="713235" cy="49897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500" b="1"/>
                <a:t>output gate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57099949-1410-43C2-A431-C84B90FF3980}"/>
              </a:ext>
            </a:extLst>
          </p:cNvPr>
          <p:cNvSpPr txBox="1"/>
          <p:nvPr/>
        </p:nvSpPr>
        <p:spPr>
          <a:xfrm>
            <a:off x="7308304" y="78740"/>
            <a:ext cx="183569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II. Review</a:t>
            </a:r>
            <a:endParaRPr lang="ko-KR" altLang="en-US" sz="105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919495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8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kumimoji="1" lang="en-US" altLang="ko-KR" sz="280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고딕 ExtraBold" pitchFamily="50" charset="-127"/>
                <a:ea typeface="나눔고딕 ExtraBold" pitchFamily="50" charset="-127"/>
              </a:rPr>
              <a:t>4. Review - LSTM</a:t>
            </a:r>
            <a:endParaRPr lang="en-US" altLang="x-none" dirty="0"/>
          </a:p>
        </p:txBody>
      </p:sp>
      <p:sp>
        <p:nvSpPr>
          <p:cNvPr id="8488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b="1">
                <a:solidFill>
                  <a:srgbClr val="C00000"/>
                </a:solidFill>
              </a:rPr>
              <a:t>Forget Gate</a:t>
            </a:r>
          </a:p>
          <a:p>
            <a:pPr marL="539750" indent="-177800">
              <a:buFont typeface="Wingdings" panose="05000000000000000000" pitchFamily="2" charset="2"/>
              <a:buChar char="§"/>
              <a:defRPr/>
            </a:pPr>
            <a:r>
              <a:rPr lang="en-US" altLang="ko-KR" sz="1800" b="1">
                <a:solidFill>
                  <a:srgbClr val="0000FF"/>
                </a:solidFill>
              </a:rPr>
              <a:t>Cell state </a:t>
            </a:r>
            <a:r>
              <a:rPr lang="ko-KR" altLang="en-US" sz="1800" b="1">
                <a:solidFill>
                  <a:srgbClr val="0000FF"/>
                </a:solidFill>
              </a:rPr>
              <a:t>값에 곱해짐으로서</a:t>
            </a:r>
            <a:r>
              <a:rPr lang="en-US" altLang="ko-KR" sz="1800" b="1">
                <a:solidFill>
                  <a:srgbClr val="0000FF"/>
                </a:solidFill>
              </a:rPr>
              <a:t>, </a:t>
            </a:r>
          </a:p>
          <a:p>
            <a:pPr indent="0">
              <a:buNone/>
              <a:defRPr/>
            </a:pPr>
            <a:r>
              <a:rPr lang="ko-KR" altLang="en-US" sz="1800" b="1">
                <a:solidFill>
                  <a:srgbClr val="0000FF"/>
                </a:solidFill>
              </a:rPr>
              <a:t>   </a:t>
            </a:r>
            <a:r>
              <a:rPr lang="ko-KR" altLang="en-US" sz="1800" b="1">
                <a:solidFill>
                  <a:srgbClr val="C00000"/>
                </a:solidFill>
              </a:rPr>
              <a:t>얼마만큼 잊혀질지를 결정함 </a:t>
            </a:r>
          </a:p>
          <a:p>
            <a:pPr marL="539750" indent="-177800">
              <a:buFont typeface="Wingdings" panose="05000000000000000000" pitchFamily="2" charset="2"/>
              <a:buChar char="§"/>
              <a:defRPr/>
            </a:pPr>
            <a:endParaRPr lang="en-US" altLang="ko-KR" sz="1800" b="1">
              <a:solidFill>
                <a:srgbClr val="0000FF"/>
              </a:solidFill>
            </a:endParaRPr>
          </a:p>
          <a:p>
            <a:pPr marL="539750" indent="-177800">
              <a:buFont typeface="Wingdings" panose="05000000000000000000" pitchFamily="2" charset="2"/>
              <a:buChar char="§"/>
              <a:defRPr/>
            </a:pPr>
            <a:endParaRPr lang="en-US" altLang="ko-KR" sz="1800" b="1">
              <a:solidFill>
                <a:srgbClr val="0000FF"/>
              </a:solidFill>
            </a:endParaRPr>
          </a:p>
          <a:p>
            <a:pPr marL="539750" indent="-177800">
              <a:buFont typeface="Wingdings" panose="05000000000000000000" pitchFamily="2" charset="2"/>
              <a:buChar char="§"/>
              <a:defRPr/>
            </a:pPr>
            <a:endParaRPr lang="en-US" altLang="ko-KR" sz="1800" b="1">
              <a:solidFill>
                <a:srgbClr val="0000FF"/>
              </a:solidFill>
            </a:endParaRPr>
          </a:p>
          <a:p>
            <a:pPr marL="539750" indent="-177800">
              <a:buFont typeface="Wingdings" panose="05000000000000000000" pitchFamily="2" charset="2"/>
              <a:buChar char="§"/>
              <a:defRPr/>
            </a:pPr>
            <a:endParaRPr lang="en-US" altLang="ko-KR" sz="1800" b="1">
              <a:solidFill>
                <a:srgbClr val="0000FF"/>
              </a:solidFill>
            </a:endParaRPr>
          </a:p>
          <a:p>
            <a:pPr marL="539750" indent="-177800">
              <a:buFont typeface="Wingdings" panose="05000000000000000000" pitchFamily="2" charset="2"/>
              <a:buChar char="§"/>
              <a:defRPr/>
            </a:pPr>
            <a:endParaRPr lang="en-US" altLang="ko-KR" sz="1800" b="1">
              <a:solidFill>
                <a:srgbClr val="0000FF"/>
              </a:solidFill>
            </a:endParaRPr>
          </a:p>
          <a:p>
            <a:pPr marL="539750" indent="-177800">
              <a:buFont typeface="Wingdings" panose="05000000000000000000" pitchFamily="2" charset="2"/>
              <a:buChar char="§"/>
              <a:defRPr/>
            </a:pPr>
            <a:endParaRPr lang="en-US" altLang="ko-KR" sz="1800" b="1">
              <a:solidFill>
                <a:srgbClr val="0000FF"/>
              </a:solidFill>
            </a:endParaRPr>
          </a:p>
          <a:p>
            <a:pPr marL="539750" indent="-177800">
              <a:buFont typeface="Wingdings" panose="05000000000000000000" pitchFamily="2" charset="2"/>
              <a:buChar char="§"/>
              <a:defRPr/>
            </a:pPr>
            <a:endParaRPr lang="en-US" altLang="ko-KR" sz="1600" b="1" dirty="0">
              <a:solidFill>
                <a:srgbClr val="00B05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65539" name="슬라이드 번호 개체 틀 1"/>
          <p:cNvSpPr>
            <a:spLocks noGrp="1"/>
          </p:cNvSpPr>
          <p:nvPr>
            <p:ph type="sldNum" sz="quarter" idx="10"/>
          </p:nvPr>
        </p:nvSpPr>
        <p:spPr bwMode="auto">
          <a:xfrm>
            <a:off x="4284663" y="6556375"/>
            <a:ext cx="647700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AD6359BA-3BE5-7540-8295-8384A8054A72}" type="slidenum">
              <a:rPr lang="ko-KR" altLang="en-US" smtClean="0"/>
              <a:pPr>
                <a:defRPr/>
              </a:pPr>
              <a:t>21</a:t>
            </a:fld>
            <a:endParaRPr lang="ko-KR" altLang="en-US">
              <a:latin typeface="나눔고딕 ExtraBold" charset="-127"/>
              <a:ea typeface="나눔고딕 ExtraBold" charset="-127"/>
              <a:cs typeface="나눔고딕 ExtraBold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27EEFAFD-4B7C-4C29-9B2B-0F646CA25A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4248" y="3501008"/>
            <a:ext cx="2407039" cy="1237013"/>
          </a:xfrm>
          <a:prstGeom prst="rect">
            <a:avLst/>
          </a:prstGeom>
        </p:spPr>
      </p:pic>
      <p:pic>
        <p:nvPicPr>
          <p:cNvPr id="14" name="그림 13" descr="텍스트, 스크린샷, 전자기기이(가) 표시된 사진&#10;&#10;자동 생성된 설명">
            <a:extLst>
              <a:ext uri="{FF2B5EF4-FFF2-40B4-BE49-F238E27FC236}">
                <a16:creationId xmlns:a16="http://schemas.microsoft.com/office/drawing/2014/main" id="{FDC5ECE4-E7F2-4B9C-8A7A-EABB00540A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574" y="2241876"/>
            <a:ext cx="2015638" cy="1173689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68BCE2C8-C610-466A-A79B-AC1192EF9650}"/>
              </a:ext>
            </a:extLst>
          </p:cNvPr>
          <p:cNvSpPr txBox="1"/>
          <p:nvPr/>
        </p:nvSpPr>
        <p:spPr>
          <a:xfrm>
            <a:off x="5076056" y="6497971"/>
            <a:ext cx="460375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800"/>
              <a:t>https://blog.mlreview.com/understanding-lstm-and-its-diagrams-37e2f46f1714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FFB4DA93-069E-46B6-B7F3-009F00678385}"/>
              </a:ext>
            </a:extLst>
          </p:cNvPr>
          <p:cNvGrpSpPr/>
          <p:nvPr/>
        </p:nvGrpSpPr>
        <p:grpSpPr>
          <a:xfrm>
            <a:off x="5991460" y="585311"/>
            <a:ext cx="3033228" cy="1616374"/>
            <a:chOff x="78979" y="2961554"/>
            <a:chExt cx="6228184" cy="3502267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C5D645E2-D33E-4F28-A1BC-A0D083D6D64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8979" y="2961554"/>
              <a:ext cx="6228184" cy="3502267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D3E861A-A24F-49DC-9356-AC2FF04B4C79}"/>
                </a:ext>
              </a:extLst>
            </p:cNvPr>
            <p:cNvSpPr txBox="1"/>
            <p:nvPr/>
          </p:nvSpPr>
          <p:spPr>
            <a:xfrm>
              <a:off x="899592" y="4577764"/>
              <a:ext cx="713235" cy="40012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300" b="1"/>
                <a:t>forget gate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E21384E-BB99-49E2-A7E1-32D876A2A1DD}"/>
                </a:ext>
              </a:extLst>
            </p:cNvPr>
            <p:cNvSpPr txBox="1"/>
            <p:nvPr/>
          </p:nvSpPr>
          <p:spPr>
            <a:xfrm>
              <a:off x="2656880" y="4582741"/>
              <a:ext cx="713235" cy="40012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300" b="1"/>
                <a:t>forget gate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6383CED-95E9-4019-B021-9CDB471FCA93}"/>
                </a:ext>
              </a:extLst>
            </p:cNvPr>
            <p:cNvSpPr txBox="1"/>
            <p:nvPr/>
          </p:nvSpPr>
          <p:spPr>
            <a:xfrm>
              <a:off x="3915404" y="4343355"/>
              <a:ext cx="713235" cy="40012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300" b="1"/>
                <a:t>output gate</a:t>
              </a:r>
            </a:p>
          </p:txBody>
        </p:sp>
      </p:grpSp>
      <p:pic>
        <p:nvPicPr>
          <p:cNvPr id="12290" name="Picture 2">
            <a:extLst>
              <a:ext uri="{FF2B5EF4-FFF2-40B4-BE49-F238E27FC236}">
                <a16:creationId xmlns:a16="http://schemas.microsoft.com/office/drawing/2014/main" id="{54816FA9-84A0-4D20-8E9C-ABC8DE47D0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783" y="2132856"/>
            <a:ext cx="5082976" cy="2770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CF8BCDF-9DE3-4D11-BCA1-7AA306F8E64B}"/>
              </a:ext>
            </a:extLst>
          </p:cNvPr>
          <p:cNvSpPr txBox="1"/>
          <p:nvPr/>
        </p:nvSpPr>
        <p:spPr>
          <a:xfrm>
            <a:off x="310869" y="4515385"/>
            <a:ext cx="8275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>
                <a:solidFill>
                  <a:srgbClr val="C00000"/>
                </a:solidFill>
              </a:rPr>
              <a:t>이전 </a:t>
            </a:r>
            <a:r>
              <a:rPr lang="en-US" altLang="ko-KR" sz="1000">
                <a:solidFill>
                  <a:srgbClr val="C00000"/>
                </a:solidFill>
              </a:rPr>
              <a:t>LSTM </a:t>
            </a:r>
            <a:r>
              <a:rPr lang="ko-KR" altLang="en-US" sz="1000">
                <a:solidFill>
                  <a:srgbClr val="C00000"/>
                </a:solidFill>
              </a:rPr>
              <a:t>출력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5497DC5-02FD-4016-9DC1-05B91E35193D}"/>
              </a:ext>
            </a:extLst>
          </p:cNvPr>
          <p:cNvSpPr txBox="1"/>
          <p:nvPr/>
        </p:nvSpPr>
        <p:spPr>
          <a:xfrm>
            <a:off x="1823037" y="4614843"/>
            <a:ext cx="8275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>
                <a:solidFill>
                  <a:srgbClr val="C00000"/>
                </a:solidFill>
              </a:rPr>
              <a:t>현재 </a:t>
            </a:r>
            <a:r>
              <a:rPr lang="en-US" altLang="ko-KR" sz="1000">
                <a:solidFill>
                  <a:srgbClr val="C00000"/>
                </a:solidFill>
              </a:rPr>
              <a:t>LSTM </a:t>
            </a:r>
            <a:r>
              <a:rPr lang="ko-KR" altLang="en-US" sz="1000">
                <a:solidFill>
                  <a:srgbClr val="C00000"/>
                </a:solidFill>
              </a:rPr>
              <a:t>입력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D63D782-5945-4617-B339-22C181EC4111}"/>
              </a:ext>
            </a:extLst>
          </p:cNvPr>
          <p:cNvSpPr txBox="1"/>
          <p:nvPr/>
        </p:nvSpPr>
        <p:spPr>
          <a:xfrm>
            <a:off x="449435" y="2348785"/>
            <a:ext cx="12570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>
                <a:solidFill>
                  <a:srgbClr val="C00000"/>
                </a:solidFill>
              </a:rPr>
              <a:t>이전 </a:t>
            </a:r>
            <a:r>
              <a:rPr lang="en-US" altLang="ko-KR" sz="1000">
                <a:solidFill>
                  <a:srgbClr val="C00000"/>
                </a:solidFill>
              </a:rPr>
              <a:t>Cell sate </a:t>
            </a:r>
            <a:r>
              <a:rPr lang="ko-KR" altLang="en-US" sz="1000">
                <a:solidFill>
                  <a:srgbClr val="C00000"/>
                </a:solidFill>
              </a:rPr>
              <a:t>값</a:t>
            </a:r>
            <a:endParaRPr lang="en-US" altLang="ko-KR" sz="1000">
              <a:solidFill>
                <a:srgbClr val="C00000"/>
              </a:solidFill>
            </a:endParaRPr>
          </a:p>
          <a:p>
            <a:pPr algn="ctr"/>
            <a:r>
              <a:rPr lang="en-US" altLang="ko-KR" sz="1000">
                <a:solidFill>
                  <a:srgbClr val="C00000"/>
                </a:solidFill>
              </a:rPr>
              <a:t>(</a:t>
            </a:r>
            <a:r>
              <a:rPr lang="ko-KR" altLang="en-US" sz="1000">
                <a:solidFill>
                  <a:srgbClr val="C00000"/>
                </a:solidFill>
              </a:rPr>
              <a:t>기억값</a:t>
            </a:r>
            <a:r>
              <a:rPr lang="en-US" altLang="ko-KR" sz="1000">
                <a:solidFill>
                  <a:srgbClr val="C00000"/>
                </a:solidFill>
              </a:rPr>
              <a:t>)</a:t>
            </a:r>
            <a:endParaRPr lang="ko-KR" altLang="en-US" sz="1000">
              <a:solidFill>
                <a:srgbClr val="C000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45F9E3A-5F4E-4F7A-ABB5-584F29D6D2C0}"/>
              </a:ext>
            </a:extLst>
          </p:cNvPr>
          <p:cNvSpPr txBox="1"/>
          <p:nvPr/>
        </p:nvSpPr>
        <p:spPr>
          <a:xfrm>
            <a:off x="1608283" y="4313047"/>
            <a:ext cx="12570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>
                <a:solidFill>
                  <a:srgbClr val="C00000"/>
                </a:solidFill>
              </a:rPr>
              <a:t>bias</a:t>
            </a:r>
            <a:r>
              <a:rPr lang="ko-KR" altLang="en-US" sz="1000">
                <a:solidFill>
                  <a:srgbClr val="C00000"/>
                </a:solidFill>
              </a:rPr>
              <a:t> 값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ED3AB22-8928-446B-A9D7-9C72FF257241}"/>
              </a:ext>
            </a:extLst>
          </p:cNvPr>
          <p:cNvSpPr txBox="1"/>
          <p:nvPr/>
        </p:nvSpPr>
        <p:spPr>
          <a:xfrm>
            <a:off x="1705625" y="1855857"/>
            <a:ext cx="251139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>
                <a:solidFill>
                  <a:srgbClr val="C00000"/>
                </a:solidFill>
                <a:highlight>
                  <a:srgbClr val="FFFF00"/>
                </a:highlight>
              </a:rPr>
              <a:t>sigmoid</a:t>
            </a:r>
            <a:r>
              <a:rPr lang="ko-KR" altLang="en-US" sz="1000">
                <a:solidFill>
                  <a:srgbClr val="C00000"/>
                </a:solidFill>
                <a:highlight>
                  <a:srgbClr val="FFFF00"/>
                </a:highlight>
              </a:rPr>
              <a:t> 출력은 </a:t>
            </a:r>
            <a:r>
              <a:rPr lang="en-US" altLang="ko-KR" sz="1000">
                <a:solidFill>
                  <a:srgbClr val="C00000"/>
                </a:solidFill>
                <a:highlight>
                  <a:srgbClr val="FFFF00"/>
                </a:highlight>
              </a:rPr>
              <a:t>0~1</a:t>
            </a:r>
            <a:r>
              <a:rPr lang="ko-KR" altLang="en-US" sz="1000">
                <a:solidFill>
                  <a:srgbClr val="C00000"/>
                </a:solidFill>
                <a:highlight>
                  <a:srgbClr val="FFFF00"/>
                </a:highlight>
              </a:rPr>
              <a:t>의 값을 가짐</a:t>
            </a:r>
            <a:r>
              <a:rPr lang="en-US" altLang="ko-KR" sz="1000">
                <a:solidFill>
                  <a:srgbClr val="C00000"/>
                </a:solidFill>
                <a:highlight>
                  <a:srgbClr val="FFFF00"/>
                </a:highlight>
              </a:rPr>
              <a:t>. </a:t>
            </a:r>
            <a:r>
              <a:rPr lang="ko-KR" altLang="en-US" sz="1000">
                <a:solidFill>
                  <a:srgbClr val="C00000"/>
                </a:solidFill>
                <a:highlight>
                  <a:srgbClr val="FFFF00"/>
                </a:highlight>
              </a:rPr>
              <a:t>그 값이 </a:t>
            </a:r>
            <a:r>
              <a:rPr lang="en-US" altLang="ko-KR" sz="1000">
                <a:solidFill>
                  <a:srgbClr val="C00000"/>
                </a:solidFill>
                <a:highlight>
                  <a:srgbClr val="FFFF00"/>
                </a:highlight>
              </a:rPr>
              <a:t>cell state</a:t>
            </a:r>
            <a:r>
              <a:rPr lang="ko-KR" altLang="en-US" sz="1000">
                <a:solidFill>
                  <a:srgbClr val="C00000"/>
                </a:solidFill>
                <a:highlight>
                  <a:srgbClr val="FFFF00"/>
                </a:highlight>
              </a:rPr>
              <a:t>값에 </a:t>
            </a:r>
            <a:r>
              <a:rPr lang="en-US" altLang="ko-KR" sz="1000">
                <a:solidFill>
                  <a:srgbClr val="C00000"/>
                </a:solidFill>
                <a:highlight>
                  <a:srgbClr val="FFFF00"/>
                </a:highlight>
              </a:rPr>
              <a:t>element wise</a:t>
            </a:r>
            <a:r>
              <a:rPr lang="ko-KR" altLang="en-US" sz="1000">
                <a:solidFill>
                  <a:srgbClr val="C00000"/>
                </a:solidFill>
                <a:highlight>
                  <a:srgbClr val="FFFF00"/>
                </a:highlight>
              </a:rPr>
              <a:t>로 곱해짐</a:t>
            </a:r>
            <a:r>
              <a:rPr lang="en-US" altLang="ko-KR" sz="1000">
                <a:solidFill>
                  <a:srgbClr val="C00000"/>
                </a:solidFill>
                <a:highlight>
                  <a:srgbClr val="FFFF00"/>
                </a:highlight>
              </a:rPr>
              <a:t>.</a:t>
            </a:r>
          </a:p>
          <a:p>
            <a:pPr algn="ctr"/>
            <a:r>
              <a:rPr lang="ko-KR" altLang="en-US" sz="1000">
                <a:solidFill>
                  <a:srgbClr val="C00000"/>
                </a:solidFill>
                <a:highlight>
                  <a:srgbClr val="FFFF00"/>
                </a:highlight>
              </a:rPr>
              <a:t>결과는 어떻게 되나 </a:t>
            </a:r>
            <a:r>
              <a:rPr lang="en-US" altLang="ko-KR" sz="1000">
                <a:solidFill>
                  <a:srgbClr val="C00000"/>
                </a:solidFill>
                <a:highlight>
                  <a:srgbClr val="FFFF00"/>
                </a:highlight>
              </a:rPr>
              <a:t>? </a:t>
            </a:r>
            <a:endParaRPr lang="ko-KR" altLang="en-US" sz="1000">
              <a:solidFill>
                <a:srgbClr val="C00000"/>
              </a:solidFill>
              <a:highlight>
                <a:srgbClr val="FFFF00"/>
              </a:highlight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C9CE4D9D-2820-4CEC-AA4F-F937CADA58D1}"/>
              </a:ext>
            </a:extLst>
          </p:cNvPr>
          <p:cNvCxnSpPr>
            <a:stCxn id="20" idx="2"/>
          </p:cNvCxnSpPr>
          <p:nvPr/>
        </p:nvCxnSpPr>
        <p:spPr>
          <a:xfrm flipH="1">
            <a:off x="2439948" y="2409855"/>
            <a:ext cx="521372" cy="329571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94C09132-0E94-4971-BB4D-4274B405A9FE}"/>
              </a:ext>
            </a:extLst>
          </p:cNvPr>
          <p:cNvSpPr txBox="1"/>
          <p:nvPr/>
        </p:nvSpPr>
        <p:spPr>
          <a:xfrm>
            <a:off x="3851920" y="157130"/>
            <a:ext cx="2368257" cy="646331"/>
          </a:xfrm>
          <a:prstGeom prst="rect">
            <a:avLst/>
          </a:prstGeom>
          <a:solidFill>
            <a:srgbClr val="FFFF3F"/>
          </a:solidFill>
        </p:spPr>
        <p:txBody>
          <a:bodyPr wrap="square" rtlCol="0">
            <a:spAutoFit/>
          </a:bodyPr>
          <a:lstStyle/>
          <a:p>
            <a:r>
              <a:rPr lang="en-US" altLang="ko-KR" b="1">
                <a:solidFill>
                  <a:srgbClr val="C00000"/>
                </a:solidFill>
              </a:rPr>
              <a:t>What is gate?</a:t>
            </a:r>
          </a:p>
          <a:p>
            <a:r>
              <a:rPr lang="en-US" altLang="ko-KR" b="1" strike="sngStrike">
                <a:solidFill>
                  <a:srgbClr val="0000FF"/>
                </a:solidFill>
              </a:rPr>
              <a:t>AND, OR</a:t>
            </a:r>
            <a:r>
              <a:rPr lang="en-US" altLang="ko-KR" b="1">
                <a:solidFill>
                  <a:srgbClr val="0000FF"/>
                </a:solidFill>
              </a:rPr>
              <a:t>, [0...1]</a:t>
            </a:r>
            <a:endParaRPr lang="ko-KR" altLang="en-US" b="1">
              <a:solidFill>
                <a:srgbClr val="0000FF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3758261-6FF3-4407-A203-B9AC0CCB42F2}"/>
              </a:ext>
            </a:extLst>
          </p:cNvPr>
          <p:cNvSpPr txBox="1"/>
          <p:nvPr/>
        </p:nvSpPr>
        <p:spPr>
          <a:xfrm>
            <a:off x="7308304" y="78740"/>
            <a:ext cx="183569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II. Review</a:t>
            </a:r>
            <a:endParaRPr lang="ko-KR" altLang="en-US" sz="105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11714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8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kumimoji="1" lang="en-US" altLang="ko-KR" sz="280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고딕 ExtraBold" pitchFamily="50" charset="-127"/>
                <a:ea typeface="나눔고딕 ExtraBold" pitchFamily="50" charset="-127"/>
              </a:rPr>
              <a:t>4. Review - LSTM</a:t>
            </a:r>
            <a:endParaRPr lang="en-US" altLang="x-none" dirty="0"/>
          </a:p>
        </p:txBody>
      </p:sp>
      <p:sp>
        <p:nvSpPr>
          <p:cNvPr id="8488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b="1">
                <a:solidFill>
                  <a:srgbClr val="C00000"/>
                </a:solidFill>
              </a:rPr>
              <a:t>Input Gate</a:t>
            </a:r>
          </a:p>
          <a:p>
            <a:pPr marL="539750" indent="-177800">
              <a:buFont typeface="Wingdings" panose="05000000000000000000" pitchFamily="2" charset="2"/>
              <a:buChar char="§"/>
              <a:defRPr/>
            </a:pPr>
            <a:r>
              <a:rPr lang="en-US" altLang="ko-KR" sz="1800" b="1">
                <a:solidFill>
                  <a:srgbClr val="0000FF"/>
                </a:solidFill>
              </a:rPr>
              <a:t>sigmoid activation </a:t>
            </a:r>
            <a:r>
              <a:rPr lang="ko-KR" altLang="en-US" sz="1800" b="1">
                <a:solidFill>
                  <a:srgbClr val="0000FF"/>
                </a:solidFill>
              </a:rPr>
              <a:t>함수는 </a:t>
            </a:r>
            <a:r>
              <a:rPr lang="en-US" altLang="ko-KR" sz="1800" b="1">
                <a:solidFill>
                  <a:srgbClr val="0000FF"/>
                </a:solidFill>
              </a:rPr>
              <a:t>0~1</a:t>
            </a:r>
            <a:r>
              <a:rPr lang="ko-KR" altLang="en-US" sz="1800" b="1">
                <a:solidFill>
                  <a:srgbClr val="0000FF"/>
                </a:solidFill>
              </a:rPr>
              <a:t>의 출력 가짐</a:t>
            </a:r>
            <a:endParaRPr lang="en-US" altLang="ko-KR" sz="1800" b="1">
              <a:solidFill>
                <a:srgbClr val="0000FF"/>
              </a:solidFill>
            </a:endParaRPr>
          </a:p>
          <a:p>
            <a:pPr marL="539750" indent="-177800">
              <a:buFont typeface="Wingdings" panose="05000000000000000000" pitchFamily="2" charset="2"/>
              <a:buChar char="§"/>
              <a:defRPr/>
            </a:pPr>
            <a:r>
              <a:rPr lang="ko-KR" altLang="en-US" sz="1800" b="1">
                <a:solidFill>
                  <a:srgbClr val="0000FF"/>
                </a:solidFill>
              </a:rPr>
              <a:t>새롭게 추출한 특징을 얼마만큼 사용할지 결정함</a:t>
            </a:r>
          </a:p>
          <a:p>
            <a:pPr marL="539750" indent="-177800">
              <a:buFont typeface="Wingdings" panose="05000000000000000000" pitchFamily="2" charset="2"/>
              <a:buChar char="§"/>
              <a:defRPr/>
            </a:pPr>
            <a:endParaRPr lang="en-US" altLang="ko-KR" sz="1800" b="1">
              <a:solidFill>
                <a:srgbClr val="0000FF"/>
              </a:solidFill>
            </a:endParaRPr>
          </a:p>
          <a:p>
            <a:pPr marL="539750" indent="-177800">
              <a:buFont typeface="Wingdings" panose="05000000000000000000" pitchFamily="2" charset="2"/>
              <a:buChar char="§"/>
              <a:defRPr/>
            </a:pPr>
            <a:endParaRPr lang="en-US" altLang="ko-KR" sz="1800" b="1">
              <a:solidFill>
                <a:srgbClr val="0000FF"/>
              </a:solidFill>
            </a:endParaRPr>
          </a:p>
          <a:p>
            <a:pPr marL="539750" indent="-177800">
              <a:buFont typeface="Wingdings" panose="05000000000000000000" pitchFamily="2" charset="2"/>
              <a:buChar char="§"/>
              <a:defRPr/>
            </a:pPr>
            <a:endParaRPr lang="en-US" altLang="ko-KR" sz="1800" b="1">
              <a:solidFill>
                <a:srgbClr val="0000FF"/>
              </a:solidFill>
            </a:endParaRPr>
          </a:p>
          <a:p>
            <a:pPr marL="539750" indent="-177800">
              <a:buFont typeface="Wingdings" panose="05000000000000000000" pitchFamily="2" charset="2"/>
              <a:buChar char="§"/>
              <a:defRPr/>
            </a:pPr>
            <a:endParaRPr lang="en-US" altLang="ko-KR" sz="1800" b="1">
              <a:solidFill>
                <a:srgbClr val="0000FF"/>
              </a:solidFill>
            </a:endParaRPr>
          </a:p>
          <a:p>
            <a:pPr marL="539750" indent="-177800">
              <a:buFont typeface="Wingdings" panose="05000000000000000000" pitchFamily="2" charset="2"/>
              <a:buChar char="§"/>
              <a:defRPr/>
            </a:pPr>
            <a:endParaRPr lang="en-US" altLang="ko-KR" sz="1800" b="1">
              <a:solidFill>
                <a:srgbClr val="0000FF"/>
              </a:solidFill>
            </a:endParaRPr>
          </a:p>
          <a:p>
            <a:pPr marL="539750" indent="-177800">
              <a:buFont typeface="Wingdings" panose="05000000000000000000" pitchFamily="2" charset="2"/>
              <a:buChar char="§"/>
              <a:defRPr/>
            </a:pPr>
            <a:endParaRPr lang="en-US" altLang="ko-KR" sz="1800" b="1">
              <a:solidFill>
                <a:srgbClr val="0000FF"/>
              </a:solidFill>
            </a:endParaRPr>
          </a:p>
          <a:p>
            <a:pPr marL="539750" indent="-177800">
              <a:buFont typeface="Wingdings" panose="05000000000000000000" pitchFamily="2" charset="2"/>
              <a:buChar char="§"/>
              <a:defRPr/>
            </a:pPr>
            <a:endParaRPr lang="en-US" altLang="ko-KR" sz="1600" b="1" dirty="0">
              <a:solidFill>
                <a:srgbClr val="00B05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65539" name="슬라이드 번호 개체 틀 1"/>
          <p:cNvSpPr>
            <a:spLocks noGrp="1"/>
          </p:cNvSpPr>
          <p:nvPr>
            <p:ph type="sldNum" sz="quarter" idx="10"/>
          </p:nvPr>
        </p:nvSpPr>
        <p:spPr bwMode="auto">
          <a:xfrm>
            <a:off x="4284663" y="6556375"/>
            <a:ext cx="647700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AD6359BA-3BE5-7540-8295-8384A8054A72}" type="slidenum">
              <a:rPr lang="ko-KR" altLang="en-US" smtClean="0"/>
              <a:pPr>
                <a:defRPr/>
              </a:pPr>
              <a:t>22</a:t>
            </a:fld>
            <a:endParaRPr lang="ko-KR" altLang="en-US">
              <a:latin typeface="나눔고딕 ExtraBold" charset="-127"/>
              <a:ea typeface="나눔고딕 ExtraBold" charset="-127"/>
              <a:cs typeface="나눔고딕 ExtraBold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27EEFAFD-4B7C-4C29-9B2B-0F646CA25A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6598" y="3645024"/>
            <a:ext cx="2407039" cy="1237013"/>
          </a:xfrm>
          <a:prstGeom prst="rect">
            <a:avLst/>
          </a:prstGeom>
        </p:spPr>
      </p:pic>
      <p:pic>
        <p:nvPicPr>
          <p:cNvPr id="14" name="그림 13" descr="텍스트, 스크린샷, 전자기기이(가) 표시된 사진&#10;&#10;자동 생성된 설명">
            <a:extLst>
              <a:ext uri="{FF2B5EF4-FFF2-40B4-BE49-F238E27FC236}">
                <a16:creationId xmlns:a16="http://schemas.microsoft.com/office/drawing/2014/main" id="{FDC5ECE4-E7F2-4B9C-8A7A-EABB00540A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574" y="2241876"/>
            <a:ext cx="2015638" cy="1173689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68BCE2C8-C610-466A-A79B-AC1192EF9650}"/>
              </a:ext>
            </a:extLst>
          </p:cNvPr>
          <p:cNvSpPr txBox="1"/>
          <p:nvPr/>
        </p:nvSpPr>
        <p:spPr>
          <a:xfrm>
            <a:off x="5076056" y="6497971"/>
            <a:ext cx="460375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800"/>
              <a:t>https://blog.mlreview.com/understanding-lstm-and-its-diagrams-37e2f46f1714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FFB4DA93-069E-46B6-B7F3-009F00678385}"/>
              </a:ext>
            </a:extLst>
          </p:cNvPr>
          <p:cNvGrpSpPr/>
          <p:nvPr/>
        </p:nvGrpSpPr>
        <p:grpSpPr>
          <a:xfrm>
            <a:off x="5991460" y="585311"/>
            <a:ext cx="3033228" cy="1616374"/>
            <a:chOff x="78979" y="2961554"/>
            <a:chExt cx="6228184" cy="3502267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C5D645E2-D33E-4F28-A1BC-A0D083D6D64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8979" y="2961554"/>
              <a:ext cx="6228184" cy="3502267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D3E861A-A24F-49DC-9356-AC2FF04B4C79}"/>
                </a:ext>
              </a:extLst>
            </p:cNvPr>
            <p:cNvSpPr txBox="1"/>
            <p:nvPr/>
          </p:nvSpPr>
          <p:spPr>
            <a:xfrm>
              <a:off x="899592" y="4577764"/>
              <a:ext cx="713235" cy="40012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300" b="1"/>
                <a:t>forget gate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E21384E-BB99-49E2-A7E1-32D876A2A1DD}"/>
                </a:ext>
              </a:extLst>
            </p:cNvPr>
            <p:cNvSpPr txBox="1"/>
            <p:nvPr/>
          </p:nvSpPr>
          <p:spPr>
            <a:xfrm>
              <a:off x="2656880" y="4582741"/>
              <a:ext cx="713235" cy="40012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300" b="1"/>
                <a:t>forget gate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6383CED-95E9-4019-B021-9CDB471FCA93}"/>
                </a:ext>
              </a:extLst>
            </p:cNvPr>
            <p:cNvSpPr txBox="1"/>
            <p:nvPr/>
          </p:nvSpPr>
          <p:spPr>
            <a:xfrm>
              <a:off x="3915404" y="4343355"/>
              <a:ext cx="713235" cy="40012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300" b="1"/>
                <a:t>output gate</a:t>
              </a: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E1859C3C-C510-4764-849C-E0F5C296F46B}"/>
              </a:ext>
            </a:extLst>
          </p:cNvPr>
          <p:cNvGrpSpPr/>
          <p:nvPr/>
        </p:nvGrpSpPr>
        <p:grpSpPr>
          <a:xfrm>
            <a:off x="473069" y="2406924"/>
            <a:ext cx="5627289" cy="3107167"/>
            <a:chOff x="473069" y="2406924"/>
            <a:chExt cx="5627289" cy="3107167"/>
          </a:xfrm>
        </p:grpSpPr>
        <p:pic>
          <p:nvPicPr>
            <p:cNvPr id="14338" name="Picture 2">
              <a:extLst>
                <a:ext uri="{FF2B5EF4-FFF2-40B4-BE49-F238E27FC236}">
                  <a16:creationId xmlns:a16="http://schemas.microsoft.com/office/drawing/2014/main" id="{9A1CB9E0-3573-4CD6-B3AA-3188A505DF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3069" y="2446414"/>
              <a:ext cx="5627289" cy="30676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341FD82-4999-464D-B522-3A799598389F}"/>
                </a:ext>
              </a:extLst>
            </p:cNvPr>
            <p:cNvSpPr txBox="1"/>
            <p:nvPr/>
          </p:nvSpPr>
          <p:spPr>
            <a:xfrm>
              <a:off x="3547443" y="2461010"/>
              <a:ext cx="111561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>
                  <a:solidFill>
                    <a:srgbClr val="C00000"/>
                  </a:solidFill>
                  <a:highlight>
                    <a:srgbClr val="FFFF00"/>
                  </a:highlight>
                </a:rPr>
                <a:t>새로운기억이 만들어짐</a:t>
              </a:r>
            </a:p>
          </p:txBody>
        </p:sp>
        <p:cxnSp>
          <p:nvCxnSpPr>
            <p:cNvPr id="23" name="직선 화살표 연결선 22">
              <a:extLst>
                <a:ext uri="{FF2B5EF4-FFF2-40B4-BE49-F238E27FC236}">
                  <a16:creationId xmlns:a16="http://schemas.microsoft.com/office/drawing/2014/main" id="{446F7D87-4638-4BC5-B8AE-DF913C68A05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63291" y="2875716"/>
              <a:ext cx="304653" cy="335043"/>
            </a:xfrm>
            <a:prstGeom prst="straightConnector1">
              <a:avLst/>
            </a:prstGeom>
            <a:ln>
              <a:headEnd type="none" w="med" len="med"/>
              <a:tailEnd type="arrow" w="med" len="med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5" name="직선 화살표 연결선 24">
              <a:extLst>
                <a:ext uri="{FF2B5EF4-FFF2-40B4-BE49-F238E27FC236}">
                  <a16:creationId xmlns:a16="http://schemas.microsoft.com/office/drawing/2014/main" id="{47B256DE-E99A-4548-9D77-AE53BE3972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20796" y="2661065"/>
              <a:ext cx="383052" cy="549694"/>
            </a:xfrm>
            <a:prstGeom prst="straightConnector1">
              <a:avLst/>
            </a:prstGeom>
            <a:ln>
              <a:headEnd type="none" w="med" len="med"/>
              <a:tailEnd type="arrow" w="med" len="med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28098AC-1686-4735-9BC3-A0E78B88456D}"/>
                </a:ext>
              </a:extLst>
            </p:cNvPr>
            <p:cNvSpPr txBox="1"/>
            <p:nvPr/>
          </p:nvSpPr>
          <p:spPr>
            <a:xfrm>
              <a:off x="2622027" y="2406924"/>
              <a:ext cx="111561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>
                  <a:solidFill>
                    <a:srgbClr val="C00000"/>
                  </a:solidFill>
                  <a:highlight>
                    <a:srgbClr val="FFFF00"/>
                  </a:highlight>
                </a:rPr>
                <a:t>이전 기억에</a:t>
              </a:r>
              <a:r>
                <a:rPr lang="en-US" altLang="ko-KR" sz="1000">
                  <a:solidFill>
                    <a:srgbClr val="C00000"/>
                  </a:solidFill>
                  <a:highlight>
                    <a:srgbClr val="FFFF00"/>
                  </a:highlight>
                </a:rPr>
                <a:t>..</a:t>
              </a:r>
              <a:endParaRPr lang="ko-KR" altLang="en-US" sz="1000">
                <a:solidFill>
                  <a:srgbClr val="C00000"/>
                </a:solidFill>
                <a:highlight>
                  <a:srgbClr val="FFFF00"/>
                </a:highlight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EDB970C5-4AF0-4EF3-8402-5328720E8F1E}"/>
              </a:ext>
            </a:extLst>
          </p:cNvPr>
          <p:cNvSpPr txBox="1"/>
          <p:nvPr/>
        </p:nvSpPr>
        <p:spPr>
          <a:xfrm>
            <a:off x="73178" y="5506780"/>
            <a:ext cx="264199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0"/>
            <a:r>
              <a:rPr lang="en-US" altLang="ko-KR" sz="1000">
                <a:solidFill>
                  <a:srgbClr val="C00000"/>
                </a:solidFill>
              </a:rPr>
              <a:t>forget gate</a:t>
            </a:r>
            <a:r>
              <a:rPr lang="ko-KR" altLang="en-US" sz="1000">
                <a:solidFill>
                  <a:srgbClr val="C00000"/>
                </a:solidFill>
              </a:rPr>
              <a:t>와 동일하게 동일한 입력을 사용하지만</a:t>
            </a:r>
            <a:r>
              <a:rPr lang="en-US" altLang="ko-KR" sz="1000">
                <a:solidFill>
                  <a:srgbClr val="C00000"/>
                </a:solidFill>
              </a:rPr>
              <a:t>, </a:t>
            </a:r>
            <a:r>
              <a:rPr lang="ko-KR" altLang="en-US" sz="1000">
                <a:solidFill>
                  <a:srgbClr val="C00000"/>
                </a:solidFill>
              </a:rPr>
              <a:t>이 </a:t>
            </a:r>
            <a:r>
              <a:rPr lang="en-US" altLang="ko-KR" sz="1000">
                <a:solidFill>
                  <a:srgbClr val="C00000"/>
                </a:solidFill>
              </a:rPr>
              <a:t>gate</a:t>
            </a:r>
            <a:r>
              <a:rPr lang="ko-KR" altLang="en-US" sz="1000">
                <a:solidFill>
                  <a:srgbClr val="C00000"/>
                </a:solidFill>
              </a:rPr>
              <a:t>의 목적은 새로운 기억을 </a:t>
            </a:r>
            <a:r>
              <a:rPr lang="en-US" altLang="ko-KR" sz="1000">
                <a:solidFill>
                  <a:srgbClr val="C00000"/>
                </a:solidFill>
              </a:rPr>
              <a:t>addition</a:t>
            </a:r>
            <a:r>
              <a:rPr lang="ko-KR" altLang="en-US" sz="1000">
                <a:solidFill>
                  <a:srgbClr val="C00000"/>
                </a:solidFill>
              </a:rPr>
              <a:t>하고자 함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7DA6670-E94A-4818-A720-85960FCB4B1B}"/>
              </a:ext>
            </a:extLst>
          </p:cNvPr>
          <p:cNvSpPr txBox="1"/>
          <p:nvPr/>
        </p:nvSpPr>
        <p:spPr>
          <a:xfrm>
            <a:off x="2516087" y="5133726"/>
            <a:ext cx="26419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0"/>
            <a:r>
              <a:rPr lang="ko-KR" altLang="en-US" sz="1000">
                <a:solidFill>
                  <a:srgbClr val="C00000"/>
                </a:solidFill>
              </a:rPr>
              <a:t>새롭게 추출한 특징을 얼마만큼 사용할지를  결정함</a:t>
            </a:r>
            <a:endParaRPr lang="en-US" altLang="ko-KR" sz="1000">
              <a:solidFill>
                <a:srgbClr val="C00000"/>
              </a:solidFill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CDED0F58-6EA3-4631-AA35-C1AED8ADCEDE}"/>
              </a:ext>
            </a:extLst>
          </p:cNvPr>
          <p:cNvCxnSpPr>
            <a:cxnSpLocks/>
          </p:cNvCxnSpPr>
          <p:nvPr/>
        </p:nvCxnSpPr>
        <p:spPr>
          <a:xfrm flipH="1" flipV="1">
            <a:off x="3455876" y="3717032"/>
            <a:ext cx="649375" cy="1416694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F8B0D9C9-28A4-4A15-AEC7-0622B79913D7}"/>
              </a:ext>
            </a:extLst>
          </p:cNvPr>
          <p:cNvSpPr txBox="1"/>
          <p:nvPr/>
        </p:nvSpPr>
        <p:spPr>
          <a:xfrm>
            <a:off x="7308304" y="78740"/>
            <a:ext cx="183569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II. Review</a:t>
            </a:r>
            <a:endParaRPr lang="ko-KR" altLang="en-US" sz="105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931217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8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kumimoji="1" lang="en-US" altLang="ko-KR" sz="280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고딕 ExtraBold" pitchFamily="50" charset="-127"/>
                <a:ea typeface="나눔고딕 ExtraBold" pitchFamily="50" charset="-127"/>
              </a:rPr>
              <a:t>4. Review - LSTM</a:t>
            </a:r>
            <a:endParaRPr lang="en-US" altLang="x-none" dirty="0"/>
          </a:p>
        </p:txBody>
      </p:sp>
      <p:sp>
        <p:nvSpPr>
          <p:cNvPr id="8488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b="1">
                <a:solidFill>
                  <a:srgbClr val="C00000"/>
                </a:solidFill>
              </a:rPr>
              <a:t>Output</a:t>
            </a:r>
            <a:r>
              <a:rPr lang="ko-KR" altLang="en-US" b="1">
                <a:solidFill>
                  <a:srgbClr val="C00000"/>
                </a:solidFill>
              </a:rPr>
              <a:t> </a:t>
            </a:r>
            <a:r>
              <a:rPr lang="en-US" altLang="ko-KR" b="1">
                <a:solidFill>
                  <a:srgbClr val="C00000"/>
                </a:solidFill>
              </a:rPr>
              <a:t>gate</a:t>
            </a:r>
          </a:p>
          <a:p>
            <a:pPr marL="539750" indent="-177800">
              <a:buFont typeface="Wingdings" panose="05000000000000000000" pitchFamily="2" charset="2"/>
              <a:buChar char="§"/>
              <a:defRPr/>
            </a:pPr>
            <a:r>
              <a:rPr lang="en-US" altLang="ko-KR" sz="1800" b="1">
                <a:solidFill>
                  <a:srgbClr val="0000FF"/>
                </a:solidFill>
              </a:rPr>
              <a:t> Cell</a:t>
            </a:r>
            <a:r>
              <a:rPr lang="ko-KR" altLang="en-US" sz="1800" b="1">
                <a:solidFill>
                  <a:srgbClr val="0000FF"/>
                </a:solidFill>
              </a:rPr>
              <a:t> </a:t>
            </a:r>
            <a:r>
              <a:rPr lang="en-US" altLang="ko-KR" sz="1800" b="1">
                <a:solidFill>
                  <a:srgbClr val="0000FF"/>
                </a:solidFill>
              </a:rPr>
              <a:t>state </a:t>
            </a:r>
            <a:r>
              <a:rPr lang="ko-KR" altLang="en-US" sz="1800" b="1">
                <a:solidFill>
                  <a:srgbClr val="0000FF"/>
                </a:solidFill>
              </a:rPr>
              <a:t>값으로부터 출력을 얼마만큼 내보낼지를</a:t>
            </a:r>
            <a:endParaRPr lang="en-US" altLang="ko-KR" sz="1800" b="1">
              <a:solidFill>
                <a:srgbClr val="0000FF"/>
              </a:solidFill>
            </a:endParaRPr>
          </a:p>
          <a:p>
            <a:pPr indent="0">
              <a:buNone/>
              <a:defRPr/>
            </a:pPr>
            <a:r>
              <a:rPr lang="en-US" altLang="ko-KR" sz="1800" b="1">
                <a:solidFill>
                  <a:srgbClr val="0000FF"/>
                </a:solidFill>
              </a:rPr>
              <a:t>    </a:t>
            </a:r>
            <a:r>
              <a:rPr lang="ko-KR" altLang="en-US" sz="1800" b="1">
                <a:solidFill>
                  <a:srgbClr val="0000FF"/>
                </a:solidFill>
              </a:rPr>
              <a:t>결정함 </a:t>
            </a:r>
            <a:endParaRPr lang="en-US" altLang="ko-KR" sz="1800" b="1">
              <a:solidFill>
                <a:srgbClr val="0000FF"/>
              </a:solidFill>
            </a:endParaRPr>
          </a:p>
          <a:p>
            <a:pPr marL="539750" indent="-177800">
              <a:buFont typeface="Wingdings" panose="05000000000000000000" pitchFamily="2" charset="2"/>
              <a:buChar char="§"/>
              <a:defRPr/>
            </a:pPr>
            <a:endParaRPr lang="en-US" altLang="ko-KR" sz="1800" b="1">
              <a:solidFill>
                <a:srgbClr val="0000FF"/>
              </a:solidFill>
            </a:endParaRPr>
          </a:p>
          <a:p>
            <a:pPr marL="539750" indent="-177800">
              <a:buFont typeface="Wingdings" panose="05000000000000000000" pitchFamily="2" charset="2"/>
              <a:buChar char="§"/>
              <a:defRPr/>
            </a:pPr>
            <a:endParaRPr lang="en-US" altLang="ko-KR" sz="1800" b="1">
              <a:solidFill>
                <a:srgbClr val="0000FF"/>
              </a:solidFill>
            </a:endParaRPr>
          </a:p>
          <a:p>
            <a:pPr marL="539750" indent="-177800">
              <a:buFont typeface="Wingdings" panose="05000000000000000000" pitchFamily="2" charset="2"/>
              <a:buChar char="§"/>
              <a:defRPr/>
            </a:pPr>
            <a:endParaRPr lang="en-US" altLang="ko-KR" sz="1800" b="1">
              <a:solidFill>
                <a:srgbClr val="0000FF"/>
              </a:solidFill>
            </a:endParaRPr>
          </a:p>
          <a:p>
            <a:pPr marL="539750" indent="-177800">
              <a:buFont typeface="Wingdings" panose="05000000000000000000" pitchFamily="2" charset="2"/>
              <a:buChar char="§"/>
              <a:defRPr/>
            </a:pPr>
            <a:endParaRPr lang="en-US" altLang="ko-KR" sz="1800" b="1">
              <a:solidFill>
                <a:srgbClr val="0000FF"/>
              </a:solidFill>
            </a:endParaRPr>
          </a:p>
          <a:p>
            <a:pPr marL="539750" indent="-177800">
              <a:buFont typeface="Wingdings" panose="05000000000000000000" pitchFamily="2" charset="2"/>
              <a:buChar char="§"/>
              <a:defRPr/>
            </a:pPr>
            <a:endParaRPr lang="en-US" altLang="ko-KR" sz="1600" b="1" dirty="0">
              <a:solidFill>
                <a:srgbClr val="00B05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65539" name="슬라이드 번호 개체 틀 1"/>
          <p:cNvSpPr>
            <a:spLocks noGrp="1"/>
          </p:cNvSpPr>
          <p:nvPr>
            <p:ph type="sldNum" sz="quarter" idx="10"/>
          </p:nvPr>
        </p:nvSpPr>
        <p:spPr bwMode="auto">
          <a:xfrm>
            <a:off x="4284663" y="6556375"/>
            <a:ext cx="647700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AD6359BA-3BE5-7540-8295-8384A8054A72}" type="slidenum">
              <a:rPr lang="ko-KR" altLang="en-US" smtClean="0"/>
              <a:pPr>
                <a:defRPr/>
              </a:pPr>
              <a:t>23</a:t>
            </a:fld>
            <a:endParaRPr lang="ko-KR" altLang="en-US">
              <a:latin typeface="나눔고딕 ExtraBold" charset="-127"/>
              <a:ea typeface="나눔고딕 ExtraBold" charset="-127"/>
              <a:cs typeface="나눔고딕 ExtraBold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27EEFAFD-4B7C-4C29-9B2B-0F646CA25A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6099" y="2144852"/>
            <a:ext cx="2600159" cy="1336260"/>
          </a:xfrm>
          <a:prstGeom prst="rect">
            <a:avLst/>
          </a:prstGeom>
        </p:spPr>
      </p:pic>
      <p:pic>
        <p:nvPicPr>
          <p:cNvPr id="14" name="그림 13" descr="텍스트, 스크린샷, 전자기기이(가) 표시된 사진&#10;&#10;자동 생성된 설명">
            <a:extLst>
              <a:ext uri="{FF2B5EF4-FFF2-40B4-BE49-F238E27FC236}">
                <a16:creationId xmlns:a16="http://schemas.microsoft.com/office/drawing/2014/main" id="{FDC5ECE4-E7F2-4B9C-8A7A-EABB00540A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3436" y="523816"/>
            <a:ext cx="2425487" cy="1412341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68BCE2C8-C610-466A-A79B-AC1192EF9650}"/>
              </a:ext>
            </a:extLst>
          </p:cNvPr>
          <p:cNvSpPr txBox="1"/>
          <p:nvPr/>
        </p:nvSpPr>
        <p:spPr>
          <a:xfrm>
            <a:off x="5076056" y="6497971"/>
            <a:ext cx="460375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800"/>
              <a:t>https://blog.mlreview.com/understanding-lstm-and-its-diagrams-37e2f46f1714</a:t>
            </a: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59F7899F-333D-4AD2-A695-1A7190E405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742" y="2420888"/>
            <a:ext cx="6101469" cy="3326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FF7DD66-05E3-4BBF-9682-A9CBFF033D34}"/>
              </a:ext>
            </a:extLst>
          </p:cNvPr>
          <p:cNvSpPr txBox="1"/>
          <p:nvPr/>
        </p:nvSpPr>
        <p:spPr>
          <a:xfrm>
            <a:off x="5591517" y="5336397"/>
            <a:ext cx="15891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>
                <a:solidFill>
                  <a:srgbClr val="C00000"/>
                </a:solidFill>
              </a:rPr>
              <a:t>출력값이기도 함</a:t>
            </a:r>
            <a:endParaRPr lang="en-US" altLang="ko-KR" sz="1000">
              <a:solidFill>
                <a:srgbClr val="C00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1154AE2-22FC-4F45-A9F7-E3800449A2D3}"/>
              </a:ext>
            </a:extLst>
          </p:cNvPr>
          <p:cNvSpPr txBox="1"/>
          <p:nvPr/>
        </p:nvSpPr>
        <p:spPr>
          <a:xfrm>
            <a:off x="6097014" y="3579113"/>
            <a:ext cx="15891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0"/>
            <a:r>
              <a:rPr lang="ko-KR" altLang="en-US" sz="1000">
                <a:solidFill>
                  <a:srgbClr val="C00000"/>
                </a:solidFill>
              </a:rPr>
              <a:t>출력값을 얼마만큼 내보낼지를 결정함</a:t>
            </a:r>
            <a:endParaRPr lang="en-US" altLang="ko-KR" sz="1000">
              <a:solidFill>
                <a:srgbClr val="C00000"/>
              </a:solidFill>
            </a:endParaRPr>
          </a:p>
          <a:p>
            <a:pPr algn="ctr" latinLnBrk="0"/>
            <a:r>
              <a:rPr lang="en-US" altLang="ko-KR" sz="1000">
                <a:solidFill>
                  <a:srgbClr val="C00000"/>
                </a:solidFill>
              </a:rPr>
              <a:t>(sigmoid</a:t>
            </a:r>
            <a:r>
              <a:rPr lang="ko-KR" altLang="en-US" sz="1000">
                <a:solidFill>
                  <a:srgbClr val="C00000"/>
                </a:solidFill>
              </a:rPr>
              <a:t>의 출력은 </a:t>
            </a:r>
            <a:r>
              <a:rPr lang="en-US" altLang="ko-KR" sz="1000">
                <a:solidFill>
                  <a:srgbClr val="C00000"/>
                </a:solidFill>
              </a:rPr>
              <a:t>0~1..</a:t>
            </a:r>
          </a:p>
          <a:p>
            <a:pPr algn="ctr" latinLnBrk="0"/>
            <a:r>
              <a:rPr lang="ko-KR" altLang="en-US" sz="1000">
                <a:solidFill>
                  <a:srgbClr val="C00000"/>
                </a:solidFill>
              </a:rPr>
              <a:t>이를 곱했음</a:t>
            </a:r>
            <a:r>
              <a:rPr lang="en-US" altLang="ko-KR" sz="1000">
                <a:solidFill>
                  <a:srgbClr val="C00000"/>
                </a:solidFill>
              </a:rPr>
              <a:t>)</a:t>
            </a: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5D9A1C47-A545-4819-A5DD-3FAF4E3565CE}"/>
              </a:ext>
            </a:extLst>
          </p:cNvPr>
          <p:cNvCxnSpPr>
            <a:cxnSpLocks/>
          </p:cNvCxnSpPr>
          <p:nvPr/>
        </p:nvCxnSpPr>
        <p:spPr>
          <a:xfrm flipH="1">
            <a:off x="4716016" y="3789040"/>
            <a:ext cx="1512168" cy="288032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45ACA6B4-34F9-4D80-95B2-A2F8A1FC8A6A}"/>
              </a:ext>
            </a:extLst>
          </p:cNvPr>
          <p:cNvSpPr txBox="1"/>
          <p:nvPr/>
        </p:nvSpPr>
        <p:spPr>
          <a:xfrm>
            <a:off x="3486892" y="5336397"/>
            <a:ext cx="158916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0"/>
            <a:r>
              <a:rPr lang="ko-KR" altLang="en-US" sz="1000">
                <a:solidFill>
                  <a:srgbClr val="C00000"/>
                </a:solidFill>
              </a:rPr>
              <a:t>새로운 메모리값</a:t>
            </a:r>
            <a:r>
              <a:rPr lang="en-US" altLang="ko-KR" sz="1000">
                <a:solidFill>
                  <a:srgbClr val="C00000"/>
                </a:solidFill>
              </a:rPr>
              <a:t>(Ct)</a:t>
            </a:r>
            <a:r>
              <a:rPr lang="ko-KR" altLang="en-US" sz="1000">
                <a:solidFill>
                  <a:srgbClr val="C00000"/>
                </a:solidFill>
              </a:rPr>
              <a:t>과 이전 출력값</a:t>
            </a:r>
            <a:r>
              <a:rPr lang="en-US" altLang="ko-KR" sz="1000">
                <a:solidFill>
                  <a:srgbClr val="C00000"/>
                </a:solidFill>
              </a:rPr>
              <a:t>(ht-1), </a:t>
            </a:r>
            <a:r>
              <a:rPr lang="ko-KR" altLang="en-US" sz="1000">
                <a:solidFill>
                  <a:srgbClr val="C00000"/>
                </a:solidFill>
              </a:rPr>
              <a:t>입력값 </a:t>
            </a:r>
            <a:r>
              <a:rPr lang="en-US" altLang="ko-KR" sz="1000">
                <a:solidFill>
                  <a:srgbClr val="C00000"/>
                </a:solidFill>
              </a:rPr>
              <a:t>Xt, bias</a:t>
            </a:r>
            <a:r>
              <a:rPr lang="ko-KR" altLang="en-US" sz="1000">
                <a:solidFill>
                  <a:srgbClr val="C00000"/>
                </a:solidFill>
              </a:rPr>
              <a:t> 벡터값</a:t>
            </a:r>
            <a:r>
              <a:rPr lang="en-US" altLang="ko-KR" sz="1000">
                <a:solidFill>
                  <a:srgbClr val="C00000"/>
                </a:solidFill>
              </a:rPr>
              <a:t>(“3”)</a:t>
            </a:r>
            <a:r>
              <a:rPr lang="ko-KR" altLang="en-US" sz="1000">
                <a:solidFill>
                  <a:srgbClr val="C00000"/>
                </a:solidFill>
              </a:rPr>
              <a:t>에 의해 출력값이 제어됨</a:t>
            </a:r>
            <a:endParaRPr lang="en-US" altLang="ko-KR" sz="1000">
              <a:solidFill>
                <a:srgbClr val="C0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116E997-637B-492A-9064-460C5B6C9E47}"/>
              </a:ext>
            </a:extLst>
          </p:cNvPr>
          <p:cNvSpPr txBox="1"/>
          <p:nvPr/>
        </p:nvSpPr>
        <p:spPr>
          <a:xfrm>
            <a:off x="7308304" y="78740"/>
            <a:ext cx="183569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II. Review</a:t>
            </a:r>
            <a:endParaRPr lang="ko-KR" altLang="en-US" sz="105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552863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8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kumimoji="1" lang="en-US" altLang="ko-KR" sz="280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고딕 ExtraBold" pitchFamily="50" charset="-127"/>
                <a:ea typeface="나눔고딕 ExtraBold" pitchFamily="50" charset="-127"/>
              </a:rPr>
              <a:t>4. Review - LSTM</a:t>
            </a:r>
            <a:endParaRPr lang="en-US" altLang="x-none" dirty="0"/>
          </a:p>
        </p:txBody>
      </p:sp>
      <p:sp>
        <p:nvSpPr>
          <p:cNvPr id="65539" name="슬라이드 번호 개체 틀 1"/>
          <p:cNvSpPr>
            <a:spLocks noGrp="1"/>
          </p:cNvSpPr>
          <p:nvPr>
            <p:ph type="sldNum" sz="quarter" idx="10"/>
          </p:nvPr>
        </p:nvSpPr>
        <p:spPr bwMode="auto">
          <a:xfrm>
            <a:off x="4284663" y="6556375"/>
            <a:ext cx="647700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AD6359BA-3BE5-7540-8295-8384A8054A72}" type="slidenum">
              <a:rPr lang="ko-KR" altLang="en-US" smtClean="0"/>
              <a:pPr>
                <a:defRPr/>
              </a:pPr>
              <a:t>24</a:t>
            </a:fld>
            <a:endParaRPr lang="ko-KR" altLang="en-US">
              <a:latin typeface="나눔고딕 ExtraBold" charset="-127"/>
              <a:ea typeface="나눔고딕 ExtraBold" charset="-127"/>
              <a:cs typeface="나눔고딕 ExtraBold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8BCE2C8-C610-466A-A79B-AC1192EF9650}"/>
              </a:ext>
            </a:extLst>
          </p:cNvPr>
          <p:cNvSpPr txBox="1"/>
          <p:nvPr/>
        </p:nvSpPr>
        <p:spPr>
          <a:xfrm>
            <a:off x="5076056" y="6497971"/>
            <a:ext cx="460375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800"/>
              <a:t>https://blog.mlreview.com/understanding-lstm-and-its-diagrams-37e2f46f1714</a:t>
            </a:r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6CD20C7F-973C-40DE-8DD3-05C3CF7B10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수식을 통한</a:t>
            </a:r>
            <a:r>
              <a:rPr lang="en-US" altLang="ko-KR"/>
              <a:t> LSTM </a:t>
            </a:r>
            <a:r>
              <a:rPr lang="ko-KR" altLang="en-US"/>
              <a:t>이해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D25A26D-4E29-49F2-8550-272B3685AE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6" y="1259959"/>
            <a:ext cx="4248472" cy="4149209"/>
          </a:xfrm>
          <a:prstGeom prst="rect">
            <a:avLst/>
          </a:prstGeom>
        </p:spPr>
      </p:pic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61F9FEE0-E3B2-4F11-9BA0-C831B1D074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0452" y="2142867"/>
            <a:ext cx="3091568" cy="216904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449F875-003B-47A7-ACB5-19701611ADAA}"/>
              </a:ext>
            </a:extLst>
          </p:cNvPr>
          <p:cNvSpPr txBox="1"/>
          <p:nvPr/>
        </p:nvSpPr>
        <p:spPr>
          <a:xfrm>
            <a:off x="4957226" y="4725144"/>
            <a:ext cx="38632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latinLnBrk="0"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C00000"/>
                </a:solidFill>
              </a:rPr>
              <a:t>1-layer Neural Network</a:t>
            </a:r>
            <a:r>
              <a:rPr lang="ko-KR" altLang="en-US" sz="1200">
                <a:solidFill>
                  <a:srgbClr val="C00000"/>
                </a:solidFill>
              </a:rPr>
              <a:t>가 있는 곳은 </a:t>
            </a:r>
            <a:r>
              <a:rPr lang="en-US" altLang="ko-KR" sz="1200">
                <a:solidFill>
                  <a:srgbClr val="C00000"/>
                </a:solidFill>
              </a:rPr>
              <a:t>? </a:t>
            </a:r>
          </a:p>
          <a:p>
            <a:pPr marL="171450" indent="-171450" latinLnBrk="0"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C00000"/>
                </a:solidFill>
              </a:rPr>
              <a:t>element wise </a:t>
            </a:r>
            <a:r>
              <a:rPr lang="ko-KR" altLang="en-US" sz="1200">
                <a:solidFill>
                  <a:srgbClr val="C00000"/>
                </a:solidFill>
              </a:rPr>
              <a:t>곱셈</a:t>
            </a:r>
            <a:r>
              <a:rPr lang="en-US" altLang="ko-KR" sz="1200">
                <a:solidFill>
                  <a:srgbClr val="C00000"/>
                </a:solidFill>
              </a:rPr>
              <a:t>(hadamard product)</a:t>
            </a:r>
            <a:r>
              <a:rPr lang="ko-KR" altLang="en-US" sz="1200">
                <a:solidFill>
                  <a:srgbClr val="C00000"/>
                </a:solidFill>
              </a:rPr>
              <a:t>의 의미는</a:t>
            </a:r>
            <a:r>
              <a:rPr lang="en-US" altLang="ko-KR" sz="1200">
                <a:solidFill>
                  <a:srgbClr val="C00000"/>
                </a:solidFill>
              </a:rPr>
              <a:t>? </a:t>
            </a:r>
          </a:p>
          <a:p>
            <a:pPr marL="171450" indent="-171450" latinLnBrk="0">
              <a:buFont typeface="Arial" panose="020B0604020202020204" pitchFamily="34" charset="0"/>
              <a:buChar char="•"/>
            </a:pPr>
            <a:endParaRPr lang="en-US" altLang="ko-KR" sz="1200">
              <a:solidFill>
                <a:srgbClr val="C0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B1ED48F-F59B-4128-A077-E731D06BD690}"/>
              </a:ext>
            </a:extLst>
          </p:cNvPr>
          <p:cNvSpPr txBox="1"/>
          <p:nvPr/>
        </p:nvSpPr>
        <p:spPr>
          <a:xfrm>
            <a:off x="7308304" y="78740"/>
            <a:ext cx="183569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II. Review</a:t>
            </a:r>
            <a:endParaRPr lang="ko-KR" altLang="en-US" sz="105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23858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117092" y="2856707"/>
            <a:ext cx="2932213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400" b="1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5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I. </a:t>
            </a:r>
            <a:r>
              <a:rPr lang="ko-KR" altLang="en-US" sz="4400" b="1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5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사업 개요</a:t>
            </a:r>
            <a:endParaRPr lang="en-US" altLang="ko-KR" sz="4400" b="1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5">
                  <a:lumMod val="7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 rot="10800000">
            <a:off x="1691680" y="1775911"/>
            <a:ext cx="5904656" cy="2880996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286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1763687" y="1862877"/>
            <a:ext cx="5760640" cy="2736981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26773" y="2067405"/>
            <a:ext cx="57606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III. LSTM </a:t>
            </a:r>
            <a:r>
              <a:rPr lang="ko-KR" altLang="en-US" sz="3200" b="1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실습 </a:t>
            </a:r>
            <a:endParaRPr lang="en-US" altLang="ko-KR" sz="3200" b="1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7210C6F-031D-4A00-B2F8-998BF0876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CB3AF-423D-41CB-AFF9-3007F6A07770}" type="slidenum">
              <a:rPr lang="ko-KR" altLang="en-US" smtClean="0"/>
              <a:pPr/>
              <a:t>25</a:t>
            </a:fld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38619F-FFD4-4344-B8D6-5DDBCEED7306}"/>
              </a:ext>
            </a:extLst>
          </p:cNvPr>
          <p:cNvSpPr txBox="1"/>
          <p:nvPr/>
        </p:nvSpPr>
        <p:spPr>
          <a:xfrm>
            <a:off x="7308304" y="78740"/>
            <a:ext cx="183569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III. LSTM </a:t>
            </a:r>
            <a:r>
              <a:rPr lang="ko-KR" altLang="en-US" sz="105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실습</a:t>
            </a:r>
            <a:endParaRPr lang="ko-KR" altLang="en-US" sz="105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E248554-85FB-4D30-B2AC-7BDC5D3AE940}"/>
              </a:ext>
            </a:extLst>
          </p:cNvPr>
          <p:cNvSpPr txBox="1"/>
          <p:nvPr/>
        </p:nvSpPr>
        <p:spPr>
          <a:xfrm>
            <a:off x="1835696" y="3416469"/>
            <a:ext cx="55446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From 15:00~16:00</a:t>
            </a:r>
          </a:p>
        </p:txBody>
      </p:sp>
    </p:spTree>
    <p:extLst>
      <p:ext uri="{BB962C8B-B14F-4D97-AF65-F5344CB8AC3E}">
        <p14:creationId xmlns:p14="http://schemas.microsoft.com/office/powerpoint/2010/main" val="19774464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117092" y="2856707"/>
            <a:ext cx="2932213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400" b="1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5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I. </a:t>
            </a:r>
            <a:r>
              <a:rPr lang="ko-KR" altLang="en-US" sz="4400" b="1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5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사업 개요</a:t>
            </a:r>
            <a:endParaRPr lang="en-US" altLang="ko-KR" sz="4400" b="1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5">
                  <a:lumMod val="7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 rot="10800000">
            <a:off x="1691680" y="1775911"/>
            <a:ext cx="5904656" cy="2880996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286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1763687" y="1862877"/>
            <a:ext cx="5760640" cy="2736981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26773" y="2067405"/>
            <a:ext cx="57606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IV. Seq2seq </a:t>
            </a:r>
            <a:r>
              <a:rPr lang="ko-KR" altLang="en-US" sz="3200" b="1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실습 </a:t>
            </a:r>
            <a:endParaRPr lang="en-US" altLang="ko-KR" sz="3200" b="1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7210C6F-031D-4A00-B2F8-998BF0876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CB3AF-423D-41CB-AFF9-3007F6A07770}" type="slidenum">
              <a:rPr lang="ko-KR" altLang="en-US" smtClean="0"/>
              <a:pPr/>
              <a:t>26</a:t>
            </a:fld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38619F-FFD4-4344-B8D6-5DDBCEED7306}"/>
              </a:ext>
            </a:extLst>
          </p:cNvPr>
          <p:cNvSpPr txBox="1"/>
          <p:nvPr/>
        </p:nvSpPr>
        <p:spPr>
          <a:xfrm>
            <a:off x="7308304" y="78740"/>
            <a:ext cx="183569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IV. Seq2Seq </a:t>
            </a:r>
            <a:r>
              <a:rPr lang="ko-KR" altLang="en-US" sz="105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실습</a:t>
            </a:r>
            <a:endParaRPr lang="ko-KR" altLang="en-US" sz="105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E248554-85FB-4D30-B2AC-7BDC5D3AE940}"/>
              </a:ext>
            </a:extLst>
          </p:cNvPr>
          <p:cNvSpPr txBox="1"/>
          <p:nvPr/>
        </p:nvSpPr>
        <p:spPr>
          <a:xfrm>
            <a:off x="1835696" y="3416469"/>
            <a:ext cx="55446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Two weeks later  </a:t>
            </a:r>
            <a:r>
              <a:rPr lang="en-US" altLang="ko-KR" sz="2000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sym typeface="Wingdings" panose="05000000000000000000" pitchFamily="2" charset="2"/>
              </a:rPr>
              <a:t></a:t>
            </a:r>
            <a:endParaRPr lang="en-US" altLang="ko-KR" sz="2000">
              <a:solidFill>
                <a:srgbClr val="0000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99928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"/>
            <a:ext cx="9144000" cy="68515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L 도형 5"/>
          <p:cNvSpPr/>
          <p:nvPr/>
        </p:nvSpPr>
        <p:spPr bwMode="auto">
          <a:xfrm flipH="1">
            <a:off x="-2" y="6014746"/>
            <a:ext cx="9147457" cy="836787"/>
          </a:xfrm>
          <a:custGeom>
            <a:avLst/>
            <a:gdLst>
              <a:gd name="connsiteX0" fmla="*/ 0 w 9361068"/>
              <a:gd name="connsiteY0" fmla="*/ 0 h 783829"/>
              <a:gd name="connsiteX1" fmla="*/ 1877811 w 9361068"/>
              <a:gd name="connsiteY1" fmla="*/ 0 h 783829"/>
              <a:gd name="connsiteX2" fmla="*/ 1877811 w 9361068"/>
              <a:gd name="connsiteY2" fmla="*/ 306187 h 783829"/>
              <a:gd name="connsiteX3" fmla="*/ 9361068 w 9361068"/>
              <a:gd name="connsiteY3" fmla="*/ 306187 h 783829"/>
              <a:gd name="connsiteX4" fmla="*/ 9361068 w 9361068"/>
              <a:gd name="connsiteY4" fmla="*/ 783829 h 783829"/>
              <a:gd name="connsiteX5" fmla="*/ 0 w 9361068"/>
              <a:gd name="connsiteY5" fmla="*/ 783829 h 783829"/>
              <a:gd name="connsiteX6" fmla="*/ 0 w 9361068"/>
              <a:gd name="connsiteY6" fmla="*/ 0 h 783829"/>
              <a:gd name="connsiteX0" fmla="*/ 0 w 9361068"/>
              <a:gd name="connsiteY0" fmla="*/ 0 h 783829"/>
              <a:gd name="connsiteX1" fmla="*/ 1877811 w 9361068"/>
              <a:gd name="connsiteY1" fmla="*/ 0 h 783829"/>
              <a:gd name="connsiteX2" fmla="*/ 2296911 w 9361068"/>
              <a:gd name="connsiteY2" fmla="*/ 306187 h 783829"/>
              <a:gd name="connsiteX3" fmla="*/ 9361068 w 9361068"/>
              <a:gd name="connsiteY3" fmla="*/ 306187 h 783829"/>
              <a:gd name="connsiteX4" fmla="*/ 9361068 w 9361068"/>
              <a:gd name="connsiteY4" fmla="*/ 783829 h 783829"/>
              <a:gd name="connsiteX5" fmla="*/ 0 w 9361068"/>
              <a:gd name="connsiteY5" fmla="*/ 783829 h 783829"/>
              <a:gd name="connsiteX6" fmla="*/ 0 w 9361068"/>
              <a:gd name="connsiteY6" fmla="*/ 0 h 783829"/>
              <a:gd name="connsiteX0" fmla="*/ 0 w 9361068"/>
              <a:gd name="connsiteY0" fmla="*/ 0 h 783829"/>
              <a:gd name="connsiteX1" fmla="*/ 1877811 w 9361068"/>
              <a:gd name="connsiteY1" fmla="*/ 0 h 783829"/>
              <a:gd name="connsiteX2" fmla="*/ 2411211 w 9361068"/>
              <a:gd name="connsiteY2" fmla="*/ 306187 h 783829"/>
              <a:gd name="connsiteX3" fmla="*/ 9361068 w 9361068"/>
              <a:gd name="connsiteY3" fmla="*/ 306187 h 783829"/>
              <a:gd name="connsiteX4" fmla="*/ 9361068 w 9361068"/>
              <a:gd name="connsiteY4" fmla="*/ 783829 h 783829"/>
              <a:gd name="connsiteX5" fmla="*/ 0 w 9361068"/>
              <a:gd name="connsiteY5" fmla="*/ 783829 h 783829"/>
              <a:gd name="connsiteX6" fmla="*/ 0 w 9361068"/>
              <a:gd name="connsiteY6" fmla="*/ 0 h 783829"/>
              <a:gd name="connsiteX0" fmla="*/ 0 w 9361068"/>
              <a:gd name="connsiteY0" fmla="*/ 0 h 783829"/>
              <a:gd name="connsiteX1" fmla="*/ 1744461 w 9361068"/>
              <a:gd name="connsiteY1" fmla="*/ 0 h 783829"/>
              <a:gd name="connsiteX2" fmla="*/ 2411211 w 9361068"/>
              <a:gd name="connsiteY2" fmla="*/ 306187 h 783829"/>
              <a:gd name="connsiteX3" fmla="*/ 9361068 w 9361068"/>
              <a:gd name="connsiteY3" fmla="*/ 306187 h 783829"/>
              <a:gd name="connsiteX4" fmla="*/ 9361068 w 9361068"/>
              <a:gd name="connsiteY4" fmla="*/ 783829 h 783829"/>
              <a:gd name="connsiteX5" fmla="*/ 0 w 9361068"/>
              <a:gd name="connsiteY5" fmla="*/ 783829 h 783829"/>
              <a:gd name="connsiteX6" fmla="*/ 0 w 9361068"/>
              <a:gd name="connsiteY6" fmla="*/ 0 h 783829"/>
              <a:gd name="connsiteX0" fmla="*/ 0 w 9361068"/>
              <a:gd name="connsiteY0" fmla="*/ 0 h 783829"/>
              <a:gd name="connsiteX1" fmla="*/ 1744461 w 9361068"/>
              <a:gd name="connsiteY1" fmla="*/ 0 h 783829"/>
              <a:gd name="connsiteX2" fmla="*/ 2411211 w 9361068"/>
              <a:gd name="connsiteY2" fmla="*/ 306187 h 783829"/>
              <a:gd name="connsiteX3" fmla="*/ 9361068 w 9361068"/>
              <a:gd name="connsiteY3" fmla="*/ 306187 h 783829"/>
              <a:gd name="connsiteX4" fmla="*/ 9361068 w 9361068"/>
              <a:gd name="connsiteY4" fmla="*/ 783829 h 783829"/>
              <a:gd name="connsiteX5" fmla="*/ 0 w 9361068"/>
              <a:gd name="connsiteY5" fmla="*/ 783829 h 783829"/>
              <a:gd name="connsiteX6" fmla="*/ 0 w 9361068"/>
              <a:gd name="connsiteY6" fmla="*/ 0 h 783829"/>
              <a:gd name="connsiteX0" fmla="*/ 0 w 9361068"/>
              <a:gd name="connsiteY0" fmla="*/ 0 h 783829"/>
              <a:gd name="connsiteX1" fmla="*/ 1744461 w 9361068"/>
              <a:gd name="connsiteY1" fmla="*/ 0 h 783829"/>
              <a:gd name="connsiteX2" fmla="*/ 2411211 w 9361068"/>
              <a:gd name="connsiteY2" fmla="*/ 306187 h 783829"/>
              <a:gd name="connsiteX3" fmla="*/ 9361068 w 9361068"/>
              <a:gd name="connsiteY3" fmla="*/ 306187 h 783829"/>
              <a:gd name="connsiteX4" fmla="*/ 9361068 w 9361068"/>
              <a:gd name="connsiteY4" fmla="*/ 783829 h 783829"/>
              <a:gd name="connsiteX5" fmla="*/ 0 w 9361068"/>
              <a:gd name="connsiteY5" fmla="*/ 783829 h 783829"/>
              <a:gd name="connsiteX6" fmla="*/ 0 w 9361068"/>
              <a:gd name="connsiteY6" fmla="*/ 0 h 783829"/>
              <a:gd name="connsiteX0" fmla="*/ 0 w 9361068"/>
              <a:gd name="connsiteY0" fmla="*/ 0 h 783829"/>
              <a:gd name="connsiteX1" fmla="*/ 1744461 w 9361068"/>
              <a:gd name="connsiteY1" fmla="*/ 0 h 783829"/>
              <a:gd name="connsiteX2" fmla="*/ 2411211 w 9361068"/>
              <a:gd name="connsiteY2" fmla="*/ 306187 h 783829"/>
              <a:gd name="connsiteX3" fmla="*/ 9361068 w 9361068"/>
              <a:gd name="connsiteY3" fmla="*/ 306187 h 783829"/>
              <a:gd name="connsiteX4" fmla="*/ 9361068 w 9361068"/>
              <a:gd name="connsiteY4" fmla="*/ 783829 h 783829"/>
              <a:gd name="connsiteX5" fmla="*/ 0 w 9361068"/>
              <a:gd name="connsiteY5" fmla="*/ 783829 h 783829"/>
              <a:gd name="connsiteX6" fmla="*/ 0 w 9361068"/>
              <a:gd name="connsiteY6" fmla="*/ 0 h 783829"/>
              <a:gd name="connsiteX0" fmla="*/ 0 w 9375356"/>
              <a:gd name="connsiteY0" fmla="*/ 0 h 786010"/>
              <a:gd name="connsiteX1" fmla="*/ 1758749 w 9375356"/>
              <a:gd name="connsiteY1" fmla="*/ 2181 h 786010"/>
              <a:gd name="connsiteX2" fmla="*/ 2425499 w 9375356"/>
              <a:gd name="connsiteY2" fmla="*/ 308368 h 786010"/>
              <a:gd name="connsiteX3" fmla="*/ 9375356 w 9375356"/>
              <a:gd name="connsiteY3" fmla="*/ 308368 h 786010"/>
              <a:gd name="connsiteX4" fmla="*/ 9375356 w 9375356"/>
              <a:gd name="connsiteY4" fmla="*/ 786010 h 786010"/>
              <a:gd name="connsiteX5" fmla="*/ 14288 w 9375356"/>
              <a:gd name="connsiteY5" fmla="*/ 786010 h 786010"/>
              <a:gd name="connsiteX6" fmla="*/ 0 w 9375356"/>
              <a:gd name="connsiteY6" fmla="*/ 0 h 786010"/>
              <a:gd name="connsiteX0" fmla="*/ 0 w 9375356"/>
              <a:gd name="connsiteY0" fmla="*/ 0 h 786010"/>
              <a:gd name="connsiteX1" fmla="*/ 1758749 w 9375356"/>
              <a:gd name="connsiteY1" fmla="*/ 2181 h 786010"/>
              <a:gd name="connsiteX2" fmla="*/ 2425499 w 9375356"/>
              <a:gd name="connsiteY2" fmla="*/ 308368 h 786010"/>
              <a:gd name="connsiteX3" fmla="*/ 9375356 w 9375356"/>
              <a:gd name="connsiteY3" fmla="*/ 308368 h 786010"/>
              <a:gd name="connsiteX4" fmla="*/ 9375356 w 9375356"/>
              <a:gd name="connsiteY4" fmla="*/ 786010 h 786010"/>
              <a:gd name="connsiteX5" fmla="*/ 2381 w 9375356"/>
              <a:gd name="connsiteY5" fmla="*/ 786010 h 786010"/>
              <a:gd name="connsiteX6" fmla="*/ 0 w 9375356"/>
              <a:gd name="connsiteY6" fmla="*/ 0 h 786010"/>
              <a:gd name="connsiteX0" fmla="*/ 2488 w 9373081"/>
              <a:gd name="connsiteY0" fmla="*/ 17447 h 783829"/>
              <a:gd name="connsiteX1" fmla="*/ 1756474 w 9373081"/>
              <a:gd name="connsiteY1" fmla="*/ 0 h 783829"/>
              <a:gd name="connsiteX2" fmla="*/ 2423224 w 9373081"/>
              <a:gd name="connsiteY2" fmla="*/ 306187 h 783829"/>
              <a:gd name="connsiteX3" fmla="*/ 9373081 w 9373081"/>
              <a:gd name="connsiteY3" fmla="*/ 306187 h 783829"/>
              <a:gd name="connsiteX4" fmla="*/ 9373081 w 9373081"/>
              <a:gd name="connsiteY4" fmla="*/ 783829 h 783829"/>
              <a:gd name="connsiteX5" fmla="*/ 106 w 9373081"/>
              <a:gd name="connsiteY5" fmla="*/ 783829 h 783829"/>
              <a:gd name="connsiteX6" fmla="*/ 2488 w 9373081"/>
              <a:gd name="connsiteY6" fmla="*/ 17447 h 783829"/>
              <a:gd name="connsiteX0" fmla="*/ 2488 w 9373081"/>
              <a:gd name="connsiteY0" fmla="*/ 0 h 766382"/>
              <a:gd name="connsiteX1" fmla="*/ 1756474 w 9373081"/>
              <a:gd name="connsiteY1" fmla="*/ 0 h 766382"/>
              <a:gd name="connsiteX2" fmla="*/ 2423224 w 9373081"/>
              <a:gd name="connsiteY2" fmla="*/ 288740 h 766382"/>
              <a:gd name="connsiteX3" fmla="*/ 9373081 w 9373081"/>
              <a:gd name="connsiteY3" fmla="*/ 288740 h 766382"/>
              <a:gd name="connsiteX4" fmla="*/ 9373081 w 9373081"/>
              <a:gd name="connsiteY4" fmla="*/ 766382 h 766382"/>
              <a:gd name="connsiteX5" fmla="*/ 106 w 9373081"/>
              <a:gd name="connsiteY5" fmla="*/ 766382 h 766382"/>
              <a:gd name="connsiteX6" fmla="*/ 2488 w 9373081"/>
              <a:gd name="connsiteY6" fmla="*/ 0 h 766382"/>
              <a:gd name="connsiteX0" fmla="*/ 2488 w 9373081"/>
              <a:gd name="connsiteY0" fmla="*/ 0 h 766382"/>
              <a:gd name="connsiteX1" fmla="*/ 1756474 w 9373081"/>
              <a:gd name="connsiteY1" fmla="*/ 0 h 766382"/>
              <a:gd name="connsiteX2" fmla="*/ 2423224 w 9373081"/>
              <a:gd name="connsiteY2" fmla="*/ 288740 h 766382"/>
              <a:gd name="connsiteX3" fmla="*/ 9373081 w 9373081"/>
              <a:gd name="connsiteY3" fmla="*/ 288740 h 766382"/>
              <a:gd name="connsiteX4" fmla="*/ 9373081 w 9373081"/>
              <a:gd name="connsiteY4" fmla="*/ 766382 h 766382"/>
              <a:gd name="connsiteX5" fmla="*/ 106 w 9373081"/>
              <a:gd name="connsiteY5" fmla="*/ 766382 h 766382"/>
              <a:gd name="connsiteX6" fmla="*/ 2488 w 9373081"/>
              <a:gd name="connsiteY6" fmla="*/ 0 h 766382"/>
              <a:gd name="connsiteX0" fmla="*/ 2488 w 9373081"/>
              <a:gd name="connsiteY0" fmla="*/ 418 h 766800"/>
              <a:gd name="connsiteX1" fmla="*/ 1756474 w 9373081"/>
              <a:gd name="connsiteY1" fmla="*/ 418 h 766800"/>
              <a:gd name="connsiteX2" fmla="*/ 2423224 w 9373081"/>
              <a:gd name="connsiteY2" fmla="*/ 289158 h 766800"/>
              <a:gd name="connsiteX3" fmla="*/ 9373081 w 9373081"/>
              <a:gd name="connsiteY3" fmla="*/ 289158 h 766800"/>
              <a:gd name="connsiteX4" fmla="*/ 9373081 w 9373081"/>
              <a:gd name="connsiteY4" fmla="*/ 766800 h 766800"/>
              <a:gd name="connsiteX5" fmla="*/ 106 w 9373081"/>
              <a:gd name="connsiteY5" fmla="*/ 766800 h 766800"/>
              <a:gd name="connsiteX6" fmla="*/ 2488 w 9373081"/>
              <a:gd name="connsiteY6" fmla="*/ 418 h 766800"/>
              <a:gd name="connsiteX0" fmla="*/ 2488 w 9373081"/>
              <a:gd name="connsiteY0" fmla="*/ 0 h 766382"/>
              <a:gd name="connsiteX1" fmla="*/ 1756474 w 9373081"/>
              <a:gd name="connsiteY1" fmla="*/ 0 h 766382"/>
              <a:gd name="connsiteX2" fmla="*/ 2423224 w 9373081"/>
              <a:gd name="connsiteY2" fmla="*/ 288740 h 766382"/>
              <a:gd name="connsiteX3" fmla="*/ 9373081 w 9373081"/>
              <a:gd name="connsiteY3" fmla="*/ 288740 h 766382"/>
              <a:gd name="connsiteX4" fmla="*/ 9373081 w 9373081"/>
              <a:gd name="connsiteY4" fmla="*/ 766382 h 766382"/>
              <a:gd name="connsiteX5" fmla="*/ 106 w 9373081"/>
              <a:gd name="connsiteY5" fmla="*/ 766382 h 766382"/>
              <a:gd name="connsiteX6" fmla="*/ 2488 w 9373081"/>
              <a:gd name="connsiteY6" fmla="*/ 0 h 766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373081" h="766382">
                <a:moveTo>
                  <a:pt x="2488" y="0"/>
                </a:moveTo>
                <a:lnTo>
                  <a:pt x="1756474" y="0"/>
                </a:lnTo>
                <a:cubicBezTo>
                  <a:pt x="2043018" y="462"/>
                  <a:pt x="2107312" y="264481"/>
                  <a:pt x="2423224" y="288740"/>
                </a:cubicBezTo>
                <a:lnTo>
                  <a:pt x="9373081" y="288740"/>
                </a:lnTo>
                <a:lnTo>
                  <a:pt x="9373081" y="766382"/>
                </a:lnTo>
                <a:lnTo>
                  <a:pt x="106" y="766382"/>
                </a:lnTo>
                <a:cubicBezTo>
                  <a:pt x="-688" y="504379"/>
                  <a:pt x="3282" y="262003"/>
                  <a:pt x="2488" y="0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miter lim="800000"/>
            <a:headEnd/>
            <a:tailEnd/>
          </a:ln>
          <a:effectLst>
            <a:outerShdw blurRad="50800" dist="38100" dir="16200000" rotWithShape="0">
              <a:prstClr val="black">
                <a:alpha val="13000"/>
              </a:prstClr>
            </a:outerShdw>
          </a:effectLst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b="1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6" name="L 도형 5"/>
          <p:cNvSpPr/>
          <p:nvPr/>
        </p:nvSpPr>
        <p:spPr bwMode="auto">
          <a:xfrm flipH="1">
            <a:off x="0" y="6067704"/>
            <a:ext cx="9144000" cy="783829"/>
          </a:xfrm>
          <a:custGeom>
            <a:avLst/>
            <a:gdLst>
              <a:gd name="connsiteX0" fmla="*/ 0 w 9361068"/>
              <a:gd name="connsiteY0" fmla="*/ 0 h 783829"/>
              <a:gd name="connsiteX1" fmla="*/ 1877811 w 9361068"/>
              <a:gd name="connsiteY1" fmla="*/ 0 h 783829"/>
              <a:gd name="connsiteX2" fmla="*/ 1877811 w 9361068"/>
              <a:gd name="connsiteY2" fmla="*/ 306187 h 783829"/>
              <a:gd name="connsiteX3" fmla="*/ 9361068 w 9361068"/>
              <a:gd name="connsiteY3" fmla="*/ 306187 h 783829"/>
              <a:gd name="connsiteX4" fmla="*/ 9361068 w 9361068"/>
              <a:gd name="connsiteY4" fmla="*/ 783829 h 783829"/>
              <a:gd name="connsiteX5" fmla="*/ 0 w 9361068"/>
              <a:gd name="connsiteY5" fmla="*/ 783829 h 783829"/>
              <a:gd name="connsiteX6" fmla="*/ 0 w 9361068"/>
              <a:gd name="connsiteY6" fmla="*/ 0 h 783829"/>
              <a:gd name="connsiteX0" fmla="*/ 0 w 9361068"/>
              <a:gd name="connsiteY0" fmla="*/ 0 h 783829"/>
              <a:gd name="connsiteX1" fmla="*/ 1877811 w 9361068"/>
              <a:gd name="connsiteY1" fmla="*/ 0 h 783829"/>
              <a:gd name="connsiteX2" fmla="*/ 2296911 w 9361068"/>
              <a:gd name="connsiteY2" fmla="*/ 306187 h 783829"/>
              <a:gd name="connsiteX3" fmla="*/ 9361068 w 9361068"/>
              <a:gd name="connsiteY3" fmla="*/ 306187 h 783829"/>
              <a:gd name="connsiteX4" fmla="*/ 9361068 w 9361068"/>
              <a:gd name="connsiteY4" fmla="*/ 783829 h 783829"/>
              <a:gd name="connsiteX5" fmla="*/ 0 w 9361068"/>
              <a:gd name="connsiteY5" fmla="*/ 783829 h 783829"/>
              <a:gd name="connsiteX6" fmla="*/ 0 w 9361068"/>
              <a:gd name="connsiteY6" fmla="*/ 0 h 783829"/>
              <a:gd name="connsiteX0" fmla="*/ 0 w 9361068"/>
              <a:gd name="connsiteY0" fmla="*/ 0 h 783829"/>
              <a:gd name="connsiteX1" fmla="*/ 1877811 w 9361068"/>
              <a:gd name="connsiteY1" fmla="*/ 0 h 783829"/>
              <a:gd name="connsiteX2" fmla="*/ 2411211 w 9361068"/>
              <a:gd name="connsiteY2" fmla="*/ 306187 h 783829"/>
              <a:gd name="connsiteX3" fmla="*/ 9361068 w 9361068"/>
              <a:gd name="connsiteY3" fmla="*/ 306187 h 783829"/>
              <a:gd name="connsiteX4" fmla="*/ 9361068 w 9361068"/>
              <a:gd name="connsiteY4" fmla="*/ 783829 h 783829"/>
              <a:gd name="connsiteX5" fmla="*/ 0 w 9361068"/>
              <a:gd name="connsiteY5" fmla="*/ 783829 h 783829"/>
              <a:gd name="connsiteX6" fmla="*/ 0 w 9361068"/>
              <a:gd name="connsiteY6" fmla="*/ 0 h 783829"/>
              <a:gd name="connsiteX0" fmla="*/ 0 w 9361068"/>
              <a:gd name="connsiteY0" fmla="*/ 0 h 783829"/>
              <a:gd name="connsiteX1" fmla="*/ 1744461 w 9361068"/>
              <a:gd name="connsiteY1" fmla="*/ 0 h 783829"/>
              <a:gd name="connsiteX2" fmla="*/ 2411211 w 9361068"/>
              <a:gd name="connsiteY2" fmla="*/ 306187 h 783829"/>
              <a:gd name="connsiteX3" fmla="*/ 9361068 w 9361068"/>
              <a:gd name="connsiteY3" fmla="*/ 306187 h 783829"/>
              <a:gd name="connsiteX4" fmla="*/ 9361068 w 9361068"/>
              <a:gd name="connsiteY4" fmla="*/ 783829 h 783829"/>
              <a:gd name="connsiteX5" fmla="*/ 0 w 9361068"/>
              <a:gd name="connsiteY5" fmla="*/ 783829 h 783829"/>
              <a:gd name="connsiteX6" fmla="*/ 0 w 9361068"/>
              <a:gd name="connsiteY6" fmla="*/ 0 h 783829"/>
              <a:gd name="connsiteX0" fmla="*/ 0 w 9361068"/>
              <a:gd name="connsiteY0" fmla="*/ 0 h 783829"/>
              <a:gd name="connsiteX1" fmla="*/ 1744461 w 9361068"/>
              <a:gd name="connsiteY1" fmla="*/ 0 h 783829"/>
              <a:gd name="connsiteX2" fmla="*/ 2411211 w 9361068"/>
              <a:gd name="connsiteY2" fmla="*/ 306187 h 783829"/>
              <a:gd name="connsiteX3" fmla="*/ 9361068 w 9361068"/>
              <a:gd name="connsiteY3" fmla="*/ 306187 h 783829"/>
              <a:gd name="connsiteX4" fmla="*/ 9361068 w 9361068"/>
              <a:gd name="connsiteY4" fmla="*/ 783829 h 783829"/>
              <a:gd name="connsiteX5" fmla="*/ 0 w 9361068"/>
              <a:gd name="connsiteY5" fmla="*/ 783829 h 783829"/>
              <a:gd name="connsiteX6" fmla="*/ 0 w 9361068"/>
              <a:gd name="connsiteY6" fmla="*/ 0 h 783829"/>
              <a:gd name="connsiteX0" fmla="*/ 0 w 9361068"/>
              <a:gd name="connsiteY0" fmla="*/ 0 h 783829"/>
              <a:gd name="connsiteX1" fmla="*/ 1744461 w 9361068"/>
              <a:gd name="connsiteY1" fmla="*/ 0 h 783829"/>
              <a:gd name="connsiteX2" fmla="*/ 2411211 w 9361068"/>
              <a:gd name="connsiteY2" fmla="*/ 306187 h 783829"/>
              <a:gd name="connsiteX3" fmla="*/ 9361068 w 9361068"/>
              <a:gd name="connsiteY3" fmla="*/ 306187 h 783829"/>
              <a:gd name="connsiteX4" fmla="*/ 9361068 w 9361068"/>
              <a:gd name="connsiteY4" fmla="*/ 783829 h 783829"/>
              <a:gd name="connsiteX5" fmla="*/ 0 w 9361068"/>
              <a:gd name="connsiteY5" fmla="*/ 783829 h 783829"/>
              <a:gd name="connsiteX6" fmla="*/ 0 w 9361068"/>
              <a:gd name="connsiteY6" fmla="*/ 0 h 783829"/>
              <a:gd name="connsiteX0" fmla="*/ 0 w 9361068"/>
              <a:gd name="connsiteY0" fmla="*/ 0 h 783829"/>
              <a:gd name="connsiteX1" fmla="*/ 1744461 w 9361068"/>
              <a:gd name="connsiteY1" fmla="*/ 0 h 783829"/>
              <a:gd name="connsiteX2" fmla="*/ 2411211 w 9361068"/>
              <a:gd name="connsiteY2" fmla="*/ 306187 h 783829"/>
              <a:gd name="connsiteX3" fmla="*/ 9361068 w 9361068"/>
              <a:gd name="connsiteY3" fmla="*/ 306187 h 783829"/>
              <a:gd name="connsiteX4" fmla="*/ 9361068 w 9361068"/>
              <a:gd name="connsiteY4" fmla="*/ 783829 h 783829"/>
              <a:gd name="connsiteX5" fmla="*/ 0 w 9361068"/>
              <a:gd name="connsiteY5" fmla="*/ 783829 h 783829"/>
              <a:gd name="connsiteX6" fmla="*/ 0 w 9361068"/>
              <a:gd name="connsiteY6" fmla="*/ 0 h 783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361068" h="783829">
                <a:moveTo>
                  <a:pt x="0" y="0"/>
                </a:moveTo>
                <a:lnTo>
                  <a:pt x="1744461" y="0"/>
                </a:lnTo>
                <a:cubicBezTo>
                  <a:pt x="2023861" y="462"/>
                  <a:pt x="2100061" y="299375"/>
                  <a:pt x="2411211" y="306187"/>
                </a:cubicBezTo>
                <a:lnTo>
                  <a:pt x="9361068" y="306187"/>
                </a:lnTo>
                <a:lnTo>
                  <a:pt x="9361068" y="783829"/>
                </a:lnTo>
                <a:lnTo>
                  <a:pt x="0" y="783829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00000">
                <a:srgbClr val="BEBEBE"/>
              </a:gs>
              <a:gs pos="0">
                <a:srgbClr val="ECECEC"/>
              </a:gs>
            </a:gsLst>
            <a:lin ang="0" scaled="1"/>
            <a:tileRect/>
          </a:gradFill>
          <a:ln w="9525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b="1" dirty="0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pic>
        <p:nvPicPr>
          <p:cNvPr id="3080" name="Picture 8" descr="C:\Users\Donggeon Lee\Desktop\IoT\pnu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336" y="6412575"/>
            <a:ext cx="1428154" cy="360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그룹 3"/>
          <p:cNvGrpSpPr/>
          <p:nvPr/>
        </p:nvGrpSpPr>
        <p:grpSpPr>
          <a:xfrm>
            <a:off x="2658929" y="482438"/>
            <a:ext cx="4552758" cy="2247388"/>
            <a:chOff x="2755546" y="1488644"/>
            <a:chExt cx="4552758" cy="3006856"/>
          </a:xfrm>
        </p:grpSpPr>
        <p:sp>
          <p:nvSpPr>
            <p:cNvPr id="11" name="TextBox 10"/>
            <p:cNvSpPr txBox="1"/>
            <p:nvPr/>
          </p:nvSpPr>
          <p:spPr>
            <a:xfrm>
              <a:off x="3059832" y="2089767"/>
              <a:ext cx="3680239" cy="92333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ko-KR" altLang="en-US" sz="5400" b="1" dirty="0">
                  <a:ln w="76200">
                    <a:solidFill>
                      <a:srgbClr val="FFFFFF"/>
                    </a:solidFill>
                    <a:round/>
                  </a:ln>
                  <a:gradFill>
                    <a:gsLst>
                      <a:gs pos="0">
                        <a:srgbClr val="01A9F3"/>
                      </a:gs>
                      <a:gs pos="100000">
                        <a:srgbClr val="0079C2"/>
                      </a:gs>
                    </a:gsLst>
                    <a:lin ang="5400000" scaled="0"/>
                  </a:gradFill>
                  <a:latin typeface="나눔고딕 ExtraBold" pitchFamily="50" charset="-127"/>
                  <a:ea typeface="나눔고딕 ExtraBold" pitchFamily="50" charset="-127"/>
                </a:rPr>
                <a:t>감사합니다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060034" y="2089767"/>
              <a:ext cx="3559943" cy="92333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ko-KR" altLang="en-US" sz="5400" b="1" dirty="0">
                  <a:ln w="9525">
                    <a:noFill/>
                    <a:round/>
                  </a:ln>
                  <a:gradFill>
                    <a:gsLst>
                      <a:gs pos="0">
                        <a:srgbClr val="3BC18E"/>
                      </a:gs>
                      <a:gs pos="100000">
                        <a:srgbClr val="2C9072"/>
                      </a:gs>
                    </a:gsLst>
                    <a:lin ang="5400000" scaled="0"/>
                  </a:gra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  <a:latin typeface="나눔고딕 ExtraBold" pitchFamily="50" charset="-127"/>
                  <a:ea typeface="나눔고딕 ExtraBold" pitchFamily="50" charset="-127"/>
                </a:rPr>
                <a:t>감사합니다</a:t>
              </a:r>
            </a:p>
          </p:txBody>
        </p:sp>
        <p:pic>
          <p:nvPicPr>
            <p:cNvPr id="21" name="그림 152" descr="빛.png"/>
            <p:cNvPicPr>
              <a:picLocks noChangeAspect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 rot="2322956" flipH="1" flipV="1">
              <a:off x="3314191" y="1488644"/>
              <a:ext cx="803861" cy="8655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2" name="그림 152" descr="빛.png"/>
            <p:cNvPicPr>
              <a:picLocks noChangeAspect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 rot="17849781" flipH="1" flipV="1">
              <a:off x="2786374" y="1792721"/>
              <a:ext cx="803861" cy="8655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5" name="그림 152" descr="빛.png"/>
            <p:cNvPicPr>
              <a:picLocks noChangeAspect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 rot="15081718" flipH="1" flipV="1">
              <a:off x="4667503" y="2573360"/>
              <a:ext cx="803861" cy="8655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6" name="그림 152" descr="빛.png"/>
            <p:cNvPicPr>
              <a:picLocks noChangeAspect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 rot="13278623" flipH="1" flipV="1">
              <a:off x="5862784" y="1815354"/>
              <a:ext cx="803861" cy="8655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7" name="그림 152" descr="빛.png"/>
            <p:cNvPicPr>
              <a:picLocks noChangeAspect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 rot="12618659" flipH="1" flipV="1">
              <a:off x="4548871" y="1810739"/>
              <a:ext cx="803861" cy="8655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8" name="그림 152" descr="빛.png"/>
            <p:cNvPicPr>
              <a:picLocks noChangeAspect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 rot="12618659" flipH="1" flipV="1">
              <a:off x="3791530" y="2304693"/>
              <a:ext cx="803861" cy="8655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9" name="그림 152" descr="빛.png"/>
            <p:cNvPicPr>
              <a:picLocks noChangeAspect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 rot="2322956" flipH="1" flipV="1">
              <a:off x="5173156" y="2161945"/>
              <a:ext cx="803861" cy="8655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3" name="TextBox 32"/>
            <p:cNvSpPr txBox="1"/>
            <p:nvPr/>
          </p:nvSpPr>
          <p:spPr>
            <a:xfrm>
              <a:off x="3628065" y="3314673"/>
              <a:ext cx="3680239" cy="92333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altLang="ko-KR" sz="5400" b="1" dirty="0">
                  <a:ln w="76200">
                    <a:solidFill>
                      <a:srgbClr val="FFFFFF"/>
                    </a:solidFill>
                    <a:round/>
                  </a:ln>
                  <a:gradFill>
                    <a:gsLst>
                      <a:gs pos="0">
                        <a:srgbClr val="01A9F3"/>
                      </a:gs>
                      <a:gs pos="100000">
                        <a:srgbClr val="0079C2"/>
                      </a:gs>
                    </a:gsLst>
                    <a:lin ang="5400000" scaled="0"/>
                  </a:gradFill>
                  <a:latin typeface="나눔고딕 ExtraBold" pitchFamily="50" charset="-127"/>
                  <a:ea typeface="나눔고딕 ExtraBold" pitchFamily="50" charset="-127"/>
                </a:rPr>
                <a:t>Q &amp; A</a:t>
              </a:r>
              <a:endParaRPr lang="ko-KR" altLang="en-US" sz="5400" b="1" dirty="0">
                <a:ln w="76200">
                  <a:solidFill>
                    <a:srgbClr val="FFFFFF"/>
                  </a:solidFill>
                  <a:round/>
                </a:ln>
                <a:gradFill>
                  <a:gsLst>
                    <a:gs pos="0">
                      <a:srgbClr val="01A9F3"/>
                    </a:gs>
                    <a:gs pos="100000">
                      <a:srgbClr val="0079C2"/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3635315" y="3313903"/>
              <a:ext cx="3559943" cy="92333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altLang="ko-KR" sz="5400" b="1" dirty="0">
                  <a:ln w="9525">
                    <a:noFill/>
                    <a:round/>
                  </a:ln>
                  <a:gradFill>
                    <a:gsLst>
                      <a:gs pos="0">
                        <a:srgbClr val="01A9F3"/>
                      </a:gs>
                      <a:gs pos="100000">
                        <a:srgbClr val="0079C2"/>
                      </a:gs>
                    </a:gsLst>
                    <a:lin ang="5400000" scaled="0"/>
                  </a:gra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  <a:latin typeface="나눔고딕 ExtraBold" pitchFamily="50" charset="-127"/>
                  <a:ea typeface="나눔고딕 ExtraBold" pitchFamily="50" charset="-127"/>
                </a:rPr>
                <a:t>Q &amp; A</a:t>
              </a:r>
              <a:endParaRPr lang="ko-KR" altLang="en-US" sz="5400" b="1" dirty="0">
                <a:ln w="9525">
                  <a:noFill/>
                  <a:round/>
                </a:ln>
                <a:gradFill>
                  <a:gsLst>
                    <a:gs pos="0">
                      <a:srgbClr val="01A9F3"/>
                    </a:gs>
                    <a:gs pos="100000">
                      <a:srgbClr val="0079C2"/>
                    </a:gs>
                  </a:gsLst>
                  <a:lin ang="5400000" scaled="0"/>
                </a:gra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나눔고딕 ExtraBold" pitchFamily="50" charset="-127"/>
                <a:ea typeface="나눔고딕 ExtraBold" pitchFamily="50" charset="-127"/>
              </a:endParaRPr>
            </a:p>
          </p:txBody>
        </p:sp>
        <p:pic>
          <p:nvPicPr>
            <p:cNvPr id="34" name="그림 152" descr="빛.png"/>
            <p:cNvPicPr>
              <a:picLocks noChangeAspect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 rot="17849781" flipH="1" flipV="1">
              <a:off x="3392288" y="3106729"/>
              <a:ext cx="803861" cy="8655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5" name="그림 152" descr="빛.png"/>
            <p:cNvPicPr>
              <a:picLocks noChangeAspect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 rot="13278623" flipH="1" flipV="1">
              <a:off x="5255090" y="3629983"/>
              <a:ext cx="803861" cy="8655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37" name="모서리가 둥근 직사각형 36"/>
          <p:cNvSpPr/>
          <p:nvPr/>
        </p:nvSpPr>
        <p:spPr bwMode="auto">
          <a:xfrm>
            <a:off x="2569114" y="2914661"/>
            <a:ext cx="4235133" cy="2749669"/>
          </a:xfrm>
          <a:prstGeom prst="roundRect">
            <a:avLst/>
          </a:prstGeom>
          <a:gradFill flip="none" rotWithShape="1">
            <a:gsLst>
              <a:gs pos="100000">
                <a:schemeClr val="accent5">
                  <a:lumMod val="20000"/>
                  <a:lumOff val="80000"/>
                </a:schemeClr>
              </a:gs>
              <a:gs pos="19000">
                <a:srgbClr val="FFFFFF">
                  <a:alpha val="10000"/>
                </a:srgbClr>
              </a:gs>
              <a:gs pos="5000">
                <a:schemeClr val="bg1">
                  <a:alpha val="0"/>
                </a:schemeClr>
              </a:gs>
              <a:gs pos="63000">
                <a:srgbClr val="DBEEF4"/>
              </a:gs>
              <a:gs pos="30000">
                <a:srgbClr val="DBEEF4"/>
              </a:gs>
              <a:gs pos="21000">
                <a:schemeClr val="accent5">
                  <a:lumMod val="20000"/>
                  <a:lumOff val="80000"/>
                  <a:alpha val="30000"/>
                </a:schemeClr>
              </a:gs>
            </a:gsLst>
            <a:lin ang="16200000" scaled="1"/>
            <a:tileRect/>
          </a:gra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2773956" y="2968158"/>
            <a:ext cx="3892411" cy="203132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부산대학교 전기컴퓨터공학부 </a:t>
            </a:r>
            <a:endParaRPr lang="en-US" altLang="ko-KR" dirty="0">
              <a:solidFill>
                <a:schemeClr val="tx2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lang="ko-KR" altLang="en-US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부산대학교 사물인터넷 연구센터장</a:t>
            </a:r>
            <a:endParaRPr lang="en-US" altLang="ko-KR" dirty="0">
              <a:solidFill>
                <a:schemeClr val="tx2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lang="ko-KR" altLang="en-US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부산대 블록체인 플랫폼 연구센터장</a:t>
            </a:r>
            <a:endParaRPr lang="en-US" altLang="ko-KR" dirty="0">
              <a:solidFill>
                <a:schemeClr val="tx2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lang="ko-KR" altLang="en-US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부산대 융합보안대학원 책임교수 </a:t>
            </a:r>
            <a:endParaRPr lang="en-US" altLang="ko-KR" dirty="0">
              <a:solidFill>
                <a:schemeClr val="tx2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/>
            <a:endParaRPr lang="en-US" altLang="ko-KR" dirty="0">
              <a:solidFill>
                <a:schemeClr val="tx2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lang="ko-KR" altLang="en-US" dirty="0" err="1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김호원</a:t>
            </a:r>
            <a:endParaRPr lang="en-US" altLang="ko-KR" dirty="0">
              <a:solidFill>
                <a:schemeClr val="tx2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lang="en-US" altLang="ko-KR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howonkim@pusan.ac.kr</a:t>
            </a:r>
          </a:p>
        </p:txBody>
      </p:sp>
      <p:sp>
        <p:nvSpPr>
          <p:cNvPr id="23" name="슬라이드 번호 개체 틀 4"/>
          <p:cNvSpPr txBox="1">
            <a:spLocks/>
          </p:cNvSpPr>
          <p:nvPr/>
        </p:nvSpPr>
        <p:spPr>
          <a:xfrm>
            <a:off x="4283968" y="6561131"/>
            <a:ext cx="6480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algn="ctr">
              <a:defRPr sz="1200">
                <a:latin typeface="나눔고딕 ExtraBold" pitchFamily="50" charset="-127"/>
                <a:ea typeface="나눔고딕 ExtraBold" pitchFamily="50" charset="-127"/>
              </a:defRPr>
            </a:lvl1pPr>
          </a:lstStyle>
          <a:p>
            <a:fld id="{6BCCB3AF-423D-41CB-AFF9-3007F6A07770}" type="slidenum">
              <a:rPr lang="ko-KR" altLang="en-US"/>
              <a:pPr/>
              <a:t>27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052283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117092" y="2856707"/>
            <a:ext cx="2932213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400" b="1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5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I. </a:t>
            </a:r>
            <a:r>
              <a:rPr lang="ko-KR" altLang="en-US" sz="4400" b="1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5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사업 개요</a:t>
            </a:r>
            <a:endParaRPr lang="en-US" altLang="ko-KR" sz="4400" b="1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5">
                  <a:lumMod val="7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 rot="10800000">
            <a:off x="1691680" y="1775911"/>
            <a:ext cx="5904656" cy="2880996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286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1763687" y="1862877"/>
            <a:ext cx="5760640" cy="2736981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26773" y="2067405"/>
            <a:ext cx="57606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I. Toy Example of RNN</a:t>
            </a:r>
            <a:endParaRPr lang="en-US" altLang="ko-KR" sz="3200" b="1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7210C6F-031D-4A00-B2F8-998BF0876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CB3AF-423D-41CB-AFF9-3007F6A07770}" type="slidenum">
              <a:rPr lang="ko-KR" altLang="en-US" smtClean="0"/>
              <a:pPr/>
              <a:t>3</a:t>
            </a:fld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38619F-FFD4-4344-B8D6-5DDBCEED7306}"/>
              </a:ext>
            </a:extLst>
          </p:cNvPr>
          <p:cNvSpPr txBox="1"/>
          <p:nvPr/>
        </p:nvSpPr>
        <p:spPr>
          <a:xfrm>
            <a:off x="7308304" y="78740"/>
            <a:ext cx="183569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I. Toy Example</a:t>
            </a:r>
            <a:endParaRPr lang="ko-KR" altLang="en-US" sz="105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AB9067-4595-44B8-ABAF-FFC2CAEA20D6}"/>
              </a:ext>
            </a:extLst>
          </p:cNvPr>
          <p:cNvSpPr txBox="1"/>
          <p:nvPr/>
        </p:nvSpPr>
        <p:spPr>
          <a:xfrm>
            <a:off x="1838550" y="5946274"/>
            <a:ext cx="675863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/>
              <a:t>https://web.eecs.umich.edu/~justincj/teaching/eecs498/FA2019/schedule.html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309AE9D-26A6-4EE6-A8FB-2296B8B1727E}"/>
              </a:ext>
            </a:extLst>
          </p:cNvPr>
          <p:cNvSpPr txBox="1"/>
          <p:nvPr/>
        </p:nvSpPr>
        <p:spPr>
          <a:xfrm>
            <a:off x="1835696" y="2726187"/>
            <a:ext cx="55446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학습 과정</a:t>
            </a:r>
            <a:r>
              <a:rPr lang="en-US" altLang="ko-KR" sz="2000" b="1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Language </a:t>
            </a:r>
            <a:r>
              <a:rPr lang="ko-KR" altLang="en-US" sz="2000" b="1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모델 예제</a:t>
            </a:r>
            <a:endParaRPr lang="ko-KR" altLang="en-US" sz="2000" dirty="0">
              <a:solidFill>
                <a:srgbClr val="0000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008108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8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kumimoji="1" lang="en-US" altLang="ko-KR" sz="280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고딕 ExtraBold" pitchFamily="50" charset="-127"/>
                <a:ea typeface="나눔고딕 ExtraBold" pitchFamily="50" charset="-127"/>
              </a:rPr>
              <a:t>1. RNN </a:t>
            </a:r>
            <a:r>
              <a:rPr kumimoji="1" lang="ko-KR" altLang="en-US" sz="280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고딕 ExtraBold" pitchFamily="50" charset="-127"/>
                <a:ea typeface="나눔고딕 ExtraBold" pitchFamily="50" charset="-127"/>
              </a:rPr>
              <a:t>설명 </a:t>
            </a:r>
            <a:r>
              <a:rPr kumimoji="1" lang="en-US" altLang="ko-KR" sz="280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고딕 ExtraBold" pitchFamily="50" charset="-127"/>
                <a:ea typeface="나눔고딕 ExtraBold" pitchFamily="50" charset="-127"/>
              </a:rPr>
              <a:t>animation </a:t>
            </a:r>
            <a:endParaRPr lang="en-US" altLang="x-none" dirty="0"/>
          </a:p>
        </p:txBody>
      </p:sp>
      <p:sp>
        <p:nvSpPr>
          <p:cNvPr id="65539" name="슬라이드 번호 개체 틀 1"/>
          <p:cNvSpPr>
            <a:spLocks noGrp="1"/>
          </p:cNvSpPr>
          <p:nvPr>
            <p:ph type="sldNum" sz="quarter" idx="10"/>
          </p:nvPr>
        </p:nvSpPr>
        <p:spPr bwMode="auto">
          <a:xfrm>
            <a:off x="4284663" y="6556375"/>
            <a:ext cx="647700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AD6359BA-3BE5-7540-8295-8384A8054A72}" type="slidenum">
              <a:rPr lang="ko-KR" altLang="en-US" smtClean="0"/>
              <a:pPr>
                <a:defRPr/>
              </a:pPr>
              <a:t>4</a:t>
            </a:fld>
            <a:endParaRPr lang="ko-KR" altLang="en-US">
              <a:latin typeface="나눔고딕 ExtraBold" charset="-127"/>
              <a:ea typeface="나눔고딕 ExtraBold" charset="-127"/>
              <a:cs typeface="나눔고딕 ExtraBold" charset="-127"/>
            </a:endParaRP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BCD5C40-EC9A-4157-A78D-FC65AD86E7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  <a:defRPr/>
            </a:pPr>
            <a:r>
              <a:rPr lang="en-US" altLang="ko-KR" b="1"/>
              <a:t>RNN</a:t>
            </a:r>
            <a:r>
              <a:rPr lang="ko-KR" altLang="en-US" b="1"/>
              <a:t>에서 </a:t>
            </a:r>
            <a:r>
              <a:rPr lang="en-US" altLang="ko-KR" b="1"/>
              <a:t>Back</a:t>
            </a:r>
            <a:r>
              <a:rPr lang="en-US" altLang="ko-KR" b="1">
                <a:highlight>
                  <a:srgbClr val="FFFF00"/>
                </a:highlight>
              </a:rPr>
              <a:t>propagation</a:t>
            </a:r>
            <a:r>
              <a:rPr lang="en-US" altLang="ko-KR" b="1"/>
              <a:t> through time</a:t>
            </a:r>
            <a:r>
              <a:rPr lang="ko-KR" altLang="en-US" b="1"/>
              <a:t>을 통한 학습 과정 </a:t>
            </a:r>
            <a:endParaRPr lang="en-US" altLang="ko-KR" b="1">
              <a:solidFill>
                <a:srgbClr val="C00000"/>
              </a:solidFill>
              <a:highlight>
                <a:srgbClr val="FFFF00"/>
              </a:highlight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457E887-2856-4945-B204-68675D4D52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3212976"/>
            <a:ext cx="1079014" cy="15471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6B31957-2F92-4304-B62C-57A334BAF832}"/>
              </a:ext>
            </a:extLst>
          </p:cNvPr>
          <p:cNvSpPr txBox="1"/>
          <p:nvPr/>
        </p:nvSpPr>
        <p:spPr>
          <a:xfrm>
            <a:off x="88114" y="2677889"/>
            <a:ext cx="144016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en-US" altLang="ko-KR" sz="1100">
                <a:solidFill>
                  <a:srgbClr val="C00000"/>
                </a:solidFill>
              </a:rPr>
              <a:t>RNN</a:t>
            </a:r>
            <a:r>
              <a:rPr lang="ko-KR" altLang="en-US" sz="1100">
                <a:solidFill>
                  <a:srgbClr val="C00000"/>
                </a:solidFill>
              </a:rPr>
              <a:t>의 초기 </a:t>
            </a:r>
            <a:r>
              <a:rPr lang="en-US" altLang="ko-KR" sz="1100">
                <a:solidFill>
                  <a:srgbClr val="C00000"/>
                </a:solidFill>
              </a:rPr>
              <a:t>hidden state (h0)</a:t>
            </a:r>
            <a:r>
              <a:rPr lang="ko-KR" altLang="en-US" sz="1100">
                <a:solidFill>
                  <a:srgbClr val="C00000"/>
                </a:solidFill>
              </a:rPr>
              <a:t>는 모두 </a:t>
            </a:r>
            <a:r>
              <a:rPr lang="en-US" altLang="ko-KR" sz="1100">
                <a:solidFill>
                  <a:srgbClr val="C00000"/>
                </a:solidFill>
              </a:rPr>
              <a:t>0</a:t>
            </a:r>
            <a:r>
              <a:rPr lang="ko-KR" altLang="en-US" sz="1100">
                <a:solidFill>
                  <a:srgbClr val="C00000"/>
                </a:solidFill>
              </a:rPr>
              <a:t>이거나 주어진 값</a:t>
            </a:r>
            <a:endParaRPr lang="en-US" altLang="ko-KR" sz="1100">
              <a:solidFill>
                <a:srgbClr val="C00000"/>
              </a:solidFill>
            </a:endParaRPr>
          </a:p>
        </p:txBody>
      </p:sp>
      <p:pic>
        <p:nvPicPr>
          <p:cNvPr id="9" name="그림 8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182D9AA1-824B-427A-8022-FCF259719F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3261236"/>
            <a:ext cx="1195025" cy="792457"/>
          </a:xfrm>
          <a:prstGeom prst="rect">
            <a:avLst/>
          </a:prstGeom>
        </p:spPr>
      </p:pic>
      <p:pic>
        <p:nvPicPr>
          <p:cNvPr id="12" name="그림 11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742619E6-2BDC-40D7-8A07-626157E3E4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1003" y="3265194"/>
            <a:ext cx="1298502" cy="1451067"/>
          </a:xfrm>
          <a:prstGeom prst="rect">
            <a:avLst/>
          </a:prstGeom>
        </p:spPr>
      </p:pic>
      <p:pic>
        <p:nvPicPr>
          <p:cNvPr id="24" name="그림 23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A2606897-499F-470D-9022-264C5FB0C0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58892" y="3284984"/>
            <a:ext cx="2574961" cy="1431277"/>
          </a:xfrm>
          <a:prstGeom prst="rect">
            <a:avLst/>
          </a:prstGeom>
        </p:spPr>
      </p:pic>
      <p:sp>
        <p:nvSpPr>
          <p:cNvPr id="30" name="자유형: 도형 29">
            <a:extLst>
              <a:ext uri="{FF2B5EF4-FFF2-40B4-BE49-F238E27FC236}">
                <a16:creationId xmlns:a16="http://schemas.microsoft.com/office/drawing/2014/main" id="{BE3ED6FF-11BD-4A6B-B519-D8F1A2022E77}"/>
              </a:ext>
            </a:extLst>
          </p:cNvPr>
          <p:cNvSpPr/>
          <p:nvPr/>
        </p:nvSpPr>
        <p:spPr bwMode="auto">
          <a:xfrm>
            <a:off x="1979221" y="3851564"/>
            <a:ext cx="1619002" cy="1049617"/>
          </a:xfrm>
          <a:custGeom>
            <a:avLst/>
            <a:gdLst>
              <a:gd name="connsiteX0" fmla="*/ 0 w 1619002"/>
              <a:gd name="connsiteY0" fmla="*/ 1045028 h 1049617"/>
              <a:gd name="connsiteX1" fmla="*/ 882732 w 1619002"/>
              <a:gd name="connsiteY1" fmla="*/ 890649 h 1049617"/>
              <a:gd name="connsiteX2" fmla="*/ 1619002 w 1619002"/>
              <a:gd name="connsiteY2" fmla="*/ 0 h 1049617"/>
              <a:gd name="connsiteX3" fmla="*/ 1619002 w 1619002"/>
              <a:gd name="connsiteY3" fmla="*/ 0 h 10496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19002" h="1049617">
                <a:moveTo>
                  <a:pt x="0" y="1045028"/>
                </a:moveTo>
                <a:cubicBezTo>
                  <a:pt x="306449" y="1054924"/>
                  <a:pt x="612898" y="1064820"/>
                  <a:pt x="882732" y="890649"/>
                </a:cubicBezTo>
                <a:cubicBezTo>
                  <a:pt x="1152566" y="716478"/>
                  <a:pt x="1619002" y="0"/>
                  <a:pt x="1619002" y="0"/>
                </a:cubicBezTo>
                <a:lnTo>
                  <a:pt x="1619002" y="0"/>
                </a:lnTo>
              </a:path>
            </a:pathLst>
          </a:custGeom>
          <a:noFill/>
          <a:ln w="9525">
            <a:noFill/>
            <a:miter lim="800000"/>
            <a:headEnd/>
            <a:tailEnd/>
          </a:ln>
          <a:effectLst/>
        </p:spPr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BA8EDCD6-6658-41D7-AEF7-57D035E690B1}"/>
              </a:ext>
            </a:extLst>
          </p:cNvPr>
          <p:cNvGrpSpPr/>
          <p:nvPr/>
        </p:nvGrpSpPr>
        <p:grpSpPr>
          <a:xfrm>
            <a:off x="1331640" y="3789040"/>
            <a:ext cx="2304256" cy="1591780"/>
            <a:chOff x="1331640" y="3789040"/>
            <a:chExt cx="2304256" cy="1591780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D5BB068E-E9C2-4990-A5A0-23D50B361082}"/>
                </a:ext>
              </a:extLst>
            </p:cNvPr>
            <p:cNvSpPr/>
            <p:nvPr/>
          </p:nvSpPr>
          <p:spPr bwMode="auto">
            <a:xfrm>
              <a:off x="1636628" y="4948772"/>
              <a:ext cx="504056" cy="43204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r>
                <a:rPr lang="en-US" altLang="ko-KR" sz="1200" b="1">
                  <a:solidFill>
                    <a:srgbClr val="C00000"/>
                  </a:solidFill>
                </a:rPr>
                <a:t>W</a:t>
              </a:r>
              <a:endParaRPr lang="ko-KR" altLang="en-US" sz="1200" b="1">
                <a:solidFill>
                  <a:srgbClr val="C00000"/>
                </a:solidFill>
              </a:endParaRPr>
            </a:p>
          </p:txBody>
        </p:sp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7C82C8E6-BF27-4001-B54C-09B8DAB207F8}"/>
                </a:ext>
              </a:extLst>
            </p:cNvPr>
            <p:cNvSpPr/>
            <p:nvPr/>
          </p:nvSpPr>
          <p:spPr bwMode="auto">
            <a:xfrm>
              <a:off x="1331640" y="3789040"/>
              <a:ext cx="609976" cy="1159732"/>
            </a:xfrm>
            <a:custGeom>
              <a:avLst/>
              <a:gdLst>
                <a:gd name="connsiteX0" fmla="*/ 898566 w 898566"/>
                <a:gd name="connsiteY0" fmla="*/ 1195449 h 1195449"/>
                <a:gd name="connsiteX1" fmla="*/ 779813 w 898566"/>
                <a:gd name="connsiteY1" fmla="*/ 1100447 h 1195449"/>
                <a:gd name="connsiteX2" fmla="*/ 344384 w 898566"/>
                <a:gd name="connsiteY2" fmla="*/ 831273 h 1195449"/>
                <a:gd name="connsiteX3" fmla="*/ 0 w 898566"/>
                <a:gd name="connsiteY3" fmla="*/ 0 h 1195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8566" h="1195449">
                  <a:moveTo>
                    <a:pt x="898566" y="1195449"/>
                  </a:moveTo>
                  <a:cubicBezTo>
                    <a:pt x="885371" y="1178296"/>
                    <a:pt x="872177" y="1161143"/>
                    <a:pt x="779813" y="1100447"/>
                  </a:cubicBezTo>
                  <a:cubicBezTo>
                    <a:pt x="687449" y="1039751"/>
                    <a:pt x="474353" y="1014681"/>
                    <a:pt x="344384" y="831273"/>
                  </a:cubicBezTo>
                  <a:cubicBezTo>
                    <a:pt x="214415" y="647865"/>
                    <a:pt x="107207" y="323932"/>
                    <a:pt x="0" y="0"/>
                  </a:cubicBezTo>
                </a:path>
              </a:pathLst>
            </a:custGeom>
            <a:ln>
              <a:headEnd type="none" w="med" len="med"/>
              <a:tailEnd type="arrow" w="med" len="med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8" name="연결선: 구부러짐 27">
              <a:extLst>
                <a:ext uri="{FF2B5EF4-FFF2-40B4-BE49-F238E27FC236}">
                  <a16:creationId xmlns:a16="http://schemas.microsoft.com/office/drawing/2014/main" id="{137BAAA1-55B6-410C-A14F-1A190E68B19D}"/>
                </a:ext>
              </a:extLst>
            </p:cNvPr>
            <p:cNvCxnSpPr>
              <a:cxnSpLocks/>
              <a:stCxn id="16" idx="0"/>
            </p:cNvCxnSpPr>
            <p:nvPr/>
          </p:nvCxnSpPr>
          <p:spPr>
            <a:xfrm flipV="1">
              <a:off x="1941616" y="3789040"/>
              <a:ext cx="254120" cy="1159732"/>
            </a:xfrm>
            <a:prstGeom prst="curvedConnector2">
              <a:avLst/>
            </a:prstGeom>
            <a:ln>
              <a:headEnd type="none" w="med" len="med"/>
              <a:tailEnd type="arrow" w="med" len="med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2" name="연결선: 구부러짐 31">
              <a:extLst>
                <a:ext uri="{FF2B5EF4-FFF2-40B4-BE49-F238E27FC236}">
                  <a16:creationId xmlns:a16="http://schemas.microsoft.com/office/drawing/2014/main" id="{3B71D4E1-9DA1-4939-90A4-E303C7FE1A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23728" y="3851564"/>
              <a:ext cx="1512168" cy="1097208"/>
            </a:xfrm>
            <a:prstGeom prst="curvedConnector3">
              <a:avLst>
                <a:gd name="adj1" fmla="val 50000"/>
              </a:avLst>
            </a:prstGeom>
            <a:ln>
              <a:headEnd type="none" w="med" len="med"/>
              <a:tailEnd type="arrow" w="med" len="med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70EAE30D-E000-4F49-8EE5-76C1FE473F81}"/>
              </a:ext>
            </a:extLst>
          </p:cNvPr>
          <p:cNvSpPr txBox="1"/>
          <p:nvPr/>
        </p:nvSpPr>
        <p:spPr>
          <a:xfrm>
            <a:off x="1506368" y="2114455"/>
            <a:ext cx="16254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>
                <a:solidFill>
                  <a:srgbClr val="C00000"/>
                </a:solidFill>
              </a:rPr>
              <a:t>hidden state </a:t>
            </a:r>
            <a:r>
              <a:rPr lang="ko-KR" altLang="en-US" sz="1000">
                <a:solidFill>
                  <a:srgbClr val="C00000"/>
                </a:solidFill>
              </a:rPr>
              <a:t>값으로부터 </a:t>
            </a:r>
            <a:endParaRPr lang="en-US" altLang="ko-KR" sz="1000">
              <a:solidFill>
                <a:srgbClr val="C00000"/>
              </a:solidFill>
            </a:endParaRPr>
          </a:p>
          <a:p>
            <a:pPr algn="ctr"/>
            <a:r>
              <a:rPr lang="ko-KR" altLang="en-US" sz="1000">
                <a:solidFill>
                  <a:srgbClr val="C00000"/>
                </a:solidFill>
              </a:rPr>
              <a:t>출력값 얻음</a:t>
            </a:r>
          </a:p>
        </p:txBody>
      </p:sp>
      <p:pic>
        <p:nvPicPr>
          <p:cNvPr id="39" name="그림 38" descr="텍스트, 표지판, 게이지이(가) 표시된 사진&#10;&#10;자동 생성된 설명">
            <a:extLst>
              <a:ext uri="{FF2B5EF4-FFF2-40B4-BE49-F238E27FC236}">
                <a16:creationId xmlns:a16="http://schemas.microsoft.com/office/drawing/2014/main" id="{155C98B4-032C-4B89-BB2A-ACB321B454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54006" y="2532914"/>
            <a:ext cx="4142129" cy="748738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43DFD7BA-5C3C-404C-8E78-9C6BF86F30A2}"/>
              </a:ext>
            </a:extLst>
          </p:cNvPr>
          <p:cNvSpPr txBox="1"/>
          <p:nvPr/>
        </p:nvSpPr>
        <p:spPr>
          <a:xfrm>
            <a:off x="5143382" y="1183247"/>
            <a:ext cx="19442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rgbClr val="C00000"/>
                </a:solidFill>
              </a:rPr>
              <a:t>전체 </a:t>
            </a:r>
            <a:r>
              <a:rPr lang="en-US" altLang="ko-KR" sz="1000">
                <a:solidFill>
                  <a:srgbClr val="C00000"/>
                </a:solidFill>
              </a:rPr>
              <a:t>loss</a:t>
            </a:r>
            <a:r>
              <a:rPr lang="ko-KR" altLang="en-US" sz="1000">
                <a:solidFill>
                  <a:srgbClr val="C00000"/>
                </a:solidFill>
              </a:rPr>
              <a:t>를 줄이는 방향으로 학습됨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D86022E7-A741-4623-9535-20234296E968}"/>
              </a:ext>
            </a:extLst>
          </p:cNvPr>
          <p:cNvCxnSpPr>
            <a:cxnSpLocks/>
          </p:cNvCxnSpPr>
          <p:nvPr/>
        </p:nvCxnSpPr>
        <p:spPr>
          <a:xfrm flipV="1">
            <a:off x="1995068" y="1981323"/>
            <a:ext cx="648072" cy="72008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461DE086-570A-4847-9458-E5C890452B5D}"/>
              </a:ext>
            </a:extLst>
          </p:cNvPr>
          <p:cNvCxnSpPr>
            <a:cxnSpLocks/>
          </p:cNvCxnSpPr>
          <p:nvPr/>
        </p:nvCxnSpPr>
        <p:spPr>
          <a:xfrm flipV="1">
            <a:off x="3231903" y="1981323"/>
            <a:ext cx="648072" cy="72008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6C9BBAAF-0395-4225-B762-54263F0E18AF}"/>
              </a:ext>
            </a:extLst>
          </p:cNvPr>
          <p:cNvCxnSpPr>
            <a:cxnSpLocks/>
          </p:cNvCxnSpPr>
          <p:nvPr/>
        </p:nvCxnSpPr>
        <p:spPr>
          <a:xfrm flipV="1">
            <a:off x="5766481" y="1981323"/>
            <a:ext cx="648072" cy="72008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C3C4709F-C1EF-44C5-BD61-06FC3725C9DF}"/>
              </a:ext>
            </a:extLst>
          </p:cNvPr>
          <p:cNvCxnSpPr>
            <a:cxnSpLocks/>
          </p:cNvCxnSpPr>
          <p:nvPr/>
        </p:nvCxnSpPr>
        <p:spPr>
          <a:xfrm flipV="1">
            <a:off x="4512713" y="1981323"/>
            <a:ext cx="648072" cy="72008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0793940E-C17E-4541-9DDF-8495E1E29679}"/>
              </a:ext>
            </a:extLst>
          </p:cNvPr>
          <p:cNvSpPr/>
          <p:nvPr/>
        </p:nvSpPr>
        <p:spPr bwMode="auto">
          <a:xfrm>
            <a:off x="2376605" y="1677481"/>
            <a:ext cx="576064" cy="262166"/>
          </a:xfrm>
          <a:prstGeom prst="rect">
            <a:avLst/>
          </a:prstGeom>
          <a:solidFill>
            <a:schemeClr val="bg2"/>
          </a:solidFill>
          <a:ln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altLang="ko-KR" sz="1100" b="1">
                <a:solidFill>
                  <a:srgbClr val="C00000"/>
                </a:solidFill>
              </a:rPr>
              <a:t>loss L1</a:t>
            </a:r>
            <a:endParaRPr lang="ko-KR" altLang="en-US" sz="1100" b="1">
              <a:solidFill>
                <a:srgbClr val="C00000"/>
              </a:solidFill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6F78150-7367-4E6A-8596-45A943F7CDE5}"/>
              </a:ext>
            </a:extLst>
          </p:cNvPr>
          <p:cNvSpPr/>
          <p:nvPr/>
        </p:nvSpPr>
        <p:spPr bwMode="auto">
          <a:xfrm>
            <a:off x="3602481" y="1677481"/>
            <a:ext cx="576064" cy="262166"/>
          </a:xfrm>
          <a:prstGeom prst="rect">
            <a:avLst/>
          </a:prstGeom>
          <a:solidFill>
            <a:schemeClr val="bg2"/>
          </a:solidFill>
          <a:ln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altLang="ko-KR" sz="1100" b="1">
                <a:solidFill>
                  <a:srgbClr val="C00000"/>
                </a:solidFill>
              </a:rPr>
              <a:t>loss L2</a:t>
            </a:r>
            <a:endParaRPr lang="ko-KR" altLang="en-US" sz="1100" b="1">
              <a:solidFill>
                <a:srgbClr val="C00000"/>
              </a:solidFill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C0BD92A1-B93F-4F8F-A454-098F4899BF95}"/>
              </a:ext>
            </a:extLst>
          </p:cNvPr>
          <p:cNvSpPr/>
          <p:nvPr/>
        </p:nvSpPr>
        <p:spPr bwMode="auto">
          <a:xfrm>
            <a:off x="4932363" y="1677481"/>
            <a:ext cx="576064" cy="262166"/>
          </a:xfrm>
          <a:prstGeom prst="rect">
            <a:avLst/>
          </a:prstGeom>
          <a:solidFill>
            <a:schemeClr val="bg2"/>
          </a:solidFill>
          <a:ln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altLang="ko-KR" sz="1100" b="1">
                <a:solidFill>
                  <a:srgbClr val="C00000"/>
                </a:solidFill>
              </a:rPr>
              <a:t>loss L3</a:t>
            </a:r>
            <a:endParaRPr lang="ko-KR" altLang="en-US" sz="1100" b="1">
              <a:solidFill>
                <a:srgbClr val="C00000"/>
              </a:solidFill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795D3978-8493-4C91-8615-5E6906540D67}"/>
              </a:ext>
            </a:extLst>
          </p:cNvPr>
          <p:cNvSpPr/>
          <p:nvPr/>
        </p:nvSpPr>
        <p:spPr bwMode="auto">
          <a:xfrm>
            <a:off x="6126521" y="1677481"/>
            <a:ext cx="576064" cy="262166"/>
          </a:xfrm>
          <a:prstGeom prst="rect">
            <a:avLst/>
          </a:prstGeom>
          <a:solidFill>
            <a:schemeClr val="bg2"/>
          </a:solidFill>
          <a:ln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altLang="ko-KR" sz="1100" b="1">
                <a:solidFill>
                  <a:srgbClr val="C00000"/>
                </a:solidFill>
              </a:rPr>
              <a:t>loss LT</a:t>
            </a:r>
            <a:endParaRPr lang="ko-KR" altLang="en-US" sz="1100" b="1">
              <a:solidFill>
                <a:srgbClr val="C00000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9345FF2-01F5-4778-A9FD-AA8C2F06B7C5}"/>
              </a:ext>
            </a:extLst>
          </p:cNvPr>
          <p:cNvSpPr txBox="1"/>
          <p:nvPr/>
        </p:nvSpPr>
        <p:spPr>
          <a:xfrm>
            <a:off x="2351520" y="5187778"/>
            <a:ext cx="19442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rgbClr val="C00000"/>
                </a:solidFill>
              </a:rPr>
              <a:t>각 </a:t>
            </a:r>
            <a:r>
              <a:rPr lang="en-US" altLang="ko-KR" sz="1000">
                <a:solidFill>
                  <a:srgbClr val="C00000"/>
                </a:solidFill>
              </a:rPr>
              <a:t>time-step</a:t>
            </a:r>
            <a:r>
              <a:rPr lang="ko-KR" altLang="en-US" sz="1000">
                <a:solidFill>
                  <a:srgbClr val="C00000"/>
                </a:solidFill>
              </a:rPr>
              <a:t>마다 동일한 </a:t>
            </a:r>
            <a:r>
              <a:rPr lang="en-US" altLang="ko-KR" sz="1000">
                <a:solidFill>
                  <a:srgbClr val="C00000"/>
                </a:solidFill>
              </a:rPr>
              <a:t>weight matrix</a:t>
            </a:r>
            <a:r>
              <a:rPr lang="ko-KR" altLang="en-US" sz="1000">
                <a:solidFill>
                  <a:srgbClr val="C00000"/>
                </a:solidFill>
              </a:rPr>
              <a:t> 값을 사용함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AD9A1D1-FCE9-4089-9CBC-509556DCD826}"/>
              </a:ext>
            </a:extLst>
          </p:cNvPr>
          <p:cNvSpPr txBox="1"/>
          <p:nvPr/>
        </p:nvSpPr>
        <p:spPr>
          <a:xfrm>
            <a:off x="215774" y="4745651"/>
            <a:ext cx="9883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0"/>
            <a:r>
              <a:rPr lang="ko-KR" altLang="en-US" sz="800"/>
              <a:t>입력값과 </a:t>
            </a:r>
            <a:r>
              <a:rPr lang="en-US" altLang="ko-KR" sz="800"/>
              <a:t>hidden state </a:t>
            </a:r>
            <a:r>
              <a:rPr lang="ko-KR" altLang="en-US" sz="800"/>
              <a:t>값을 사용하여</a:t>
            </a:r>
            <a:r>
              <a:rPr lang="en-US" altLang="ko-KR" sz="800"/>
              <a:t>, </a:t>
            </a:r>
            <a:r>
              <a:rPr lang="ko-KR" altLang="en-US" sz="800"/>
              <a:t>다음번</a:t>
            </a:r>
            <a:r>
              <a:rPr lang="en-US" altLang="ko-KR" sz="800"/>
              <a:t>hidden</a:t>
            </a:r>
            <a:r>
              <a:rPr lang="ko-KR" altLang="en-US" sz="800"/>
              <a:t> </a:t>
            </a:r>
            <a:r>
              <a:rPr lang="en-US" altLang="ko-KR" sz="800"/>
              <a:t>state</a:t>
            </a:r>
            <a:r>
              <a:rPr lang="ko-KR" altLang="en-US" sz="800"/>
              <a:t>을 만듦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370FCFE-E949-4D91-9028-93B6A5CBAC60}"/>
              </a:ext>
            </a:extLst>
          </p:cNvPr>
          <p:cNvSpPr txBox="1"/>
          <p:nvPr/>
        </p:nvSpPr>
        <p:spPr>
          <a:xfrm>
            <a:off x="7308304" y="78740"/>
            <a:ext cx="183569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I. Toy Example</a:t>
            </a:r>
            <a:endParaRPr lang="ko-KR" altLang="en-US" sz="105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06913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  <p:bldP spid="37" grpId="0"/>
      <p:bldP spid="37" grpId="1"/>
      <p:bldP spid="43" grpId="0" animBg="1"/>
      <p:bldP spid="49" grpId="0" animBg="1"/>
      <p:bldP spid="50" grpId="0" animBg="1"/>
      <p:bldP spid="51" grpId="0" animBg="1"/>
      <p:bldP spid="52" grpId="0"/>
      <p:bldP spid="4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898" name="Rectangle 2"/>
          <p:cNvSpPr>
            <a:spLocks noGrp="1" noChangeArrowheads="1"/>
          </p:cNvSpPr>
          <p:nvPr>
            <p:ph type="title"/>
          </p:nvPr>
        </p:nvSpPr>
        <p:spPr>
          <a:xfrm>
            <a:off x="323528" y="147112"/>
            <a:ext cx="6912768" cy="401568"/>
          </a:xfrm>
        </p:spPr>
        <p:txBody>
          <a:bodyPr/>
          <a:lstStyle/>
          <a:p>
            <a:pPr>
              <a:defRPr/>
            </a:pPr>
            <a:r>
              <a:rPr kumimoji="1" lang="en-US" altLang="ko-KR" sz="280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고딕 ExtraBold" pitchFamily="50" charset="-127"/>
                <a:ea typeface="나눔고딕 ExtraBold" pitchFamily="50" charset="-127"/>
              </a:rPr>
              <a:t>2. RNN Example</a:t>
            </a:r>
            <a:r>
              <a:rPr kumimoji="1" lang="en-US" altLang="ko-KR"/>
              <a:t>: Language modeling</a:t>
            </a:r>
            <a:endParaRPr lang="en-US" altLang="x-none" dirty="0"/>
          </a:p>
        </p:txBody>
      </p:sp>
      <p:sp>
        <p:nvSpPr>
          <p:cNvPr id="65539" name="슬라이드 번호 개체 틀 1"/>
          <p:cNvSpPr>
            <a:spLocks noGrp="1"/>
          </p:cNvSpPr>
          <p:nvPr>
            <p:ph type="sldNum" sz="quarter" idx="10"/>
          </p:nvPr>
        </p:nvSpPr>
        <p:spPr bwMode="auto">
          <a:xfrm>
            <a:off x="4284663" y="6556375"/>
            <a:ext cx="647700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AD6359BA-3BE5-7540-8295-8384A8054A72}" type="slidenum">
              <a:rPr lang="ko-KR" altLang="en-US" smtClean="0"/>
              <a:pPr>
                <a:defRPr/>
              </a:pPr>
              <a:t>5</a:t>
            </a:fld>
            <a:endParaRPr lang="ko-KR" altLang="en-US">
              <a:latin typeface="나눔고딕 ExtraBold" charset="-127"/>
              <a:ea typeface="나눔고딕 ExtraBold" charset="-127"/>
              <a:cs typeface="나눔고딕 ExtraBold" charset="-127"/>
            </a:endParaRP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BCD5C40-EC9A-4157-A78D-FC65AD86E7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  <a:defRPr/>
            </a:pPr>
            <a:r>
              <a:rPr lang="en-US" altLang="ko-KR" b="1"/>
              <a:t>Training sequence</a:t>
            </a:r>
            <a:r>
              <a:rPr lang="ko-KR" altLang="en-US" b="1"/>
              <a:t>는 </a:t>
            </a:r>
            <a:r>
              <a:rPr lang="en-US" altLang="ko-KR" b="1"/>
              <a:t>“hello”</a:t>
            </a:r>
            <a:r>
              <a:rPr lang="ko-KR" altLang="en-US" b="1"/>
              <a:t>임</a:t>
            </a:r>
            <a:endParaRPr lang="en-US" altLang="ko-KR" b="1"/>
          </a:p>
          <a:p>
            <a:pPr marL="539750" indent="-17780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ko-KR" altLang="en-US" sz="1800" b="1">
                <a:solidFill>
                  <a:srgbClr val="0000FF"/>
                </a:solidFill>
              </a:rPr>
              <a:t>이에 </a:t>
            </a:r>
            <a:r>
              <a:rPr lang="en-US" altLang="ko-KR" sz="1800" b="1">
                <a:solidFill>
                  <a:srgbClr val="0000FF"/>
                </a:solidFill>
              </a:rPr>
              <a:t>vocabulary</a:t>
            </a:r>
            <a:r>
              <a:rPr lang="ko-KR" altLang="en-US" sz="1800" b="1">
                <a:solidFill>
                  <a:srgbClr val="0000FF"/>
                </a:solidFill>
              </a:rPr>
              <a:t>는 </a:t>
            </a:r>
            <a:r>
              <a:rPr lang="en-US" altLang="ko-KR" sz="1800" b="1">
                <a:solidFill>
                  <a:srgbClr val="0000FF"/>
                </a:solidFill>
              </a:rPr>
              <a:t>‘h’, ‘e’, ‘l’, ‘o’  </a:t>
            </a:r>
            <a:r>
              <a:rPr lang="en-US" altLang="ko-KR" sz="1800" b="1">
                <a:solidFill>
                  <a:srgbClr val="0000FF"/>
                </a:solidFill>
                <a:sym typeface="Wingdings" panose="05000000000000000000" pitchFamily="2" charset="2"/>
              </a:rPr>
              <a:t> 4</a:t>
            </a:r>
            <a:r>
              <a:rPr lang="ko-KR" altLang="en-US" sz="1800" b="1">
                <a:solidFill>
                  <a:srgbClr val="0000FF"/>
                </a:solidFill>
                <a:sym typeface="Wingdings" panose="05000000000000000000" pitchFamily="2" charset="2"/>
              </a:rPr>
              <a:t>개</a:t>
            </a:r>
            <a:endParaRPr lang="en-US" altLang="ko-KR" sz="1800" b="1">
              <a:solidFill>
                <a:srgbClr val="0000FF"/>
              </a:solidFill>
              <a:sym typeface="Wingdings" panose="05000000000000000000" pitchFamily="2" charset="2"/>
            </a:endParaRPr>
          </a:p>
          <a:p>
            <a:pPr marL="539750" indent="-17780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ko-KR" altLang="en-US" sz="1800" b="1">
                <a:solidFill>
                  <a:srgbClr val="0000FF"/>
                </a:solidFill>
              </a:rPr>
              <a:t>학습하는 </a:t>
            </a:r>
            <a:r>
              <a:rPr lang="en-US" altLang="ko-KR" sz="1800" b="1">
                <a:solidFill>
                  <a:srgbClr val="0000FF"/>
                </a:solidFill>
              </a:rPr>
              <a:t>RNN</a:t>
            </a:r>
            <a:r>
              <a:rPr lang="ko-KR" altLang="en-US" sz="1800" b="1">
                <a:solidFill>
                  <a:srgbClr val="0000FF"/>
                </a:solidFill>
              </a:rPr>
              <a:t>은 </a:t>
            </a:r>
            <a:r>
              <a:rPr lang="en-US" altLang="ko-KR" sz="1800" b="1">
                <a:solidFill>
                  <a:srgbClr val="0000FF"/>
                </a:solidFill>
              </a:rPr>
              <a:t>sequence</a:t>
            </a:r>
            <a:r>
              <a:rPr lang="ko-KR" altLang="en-US" sz="1800" b="1">
                <a:solidFill>
                  <a:srgbClr val="0000FF"/>
                </a:solidFill>
              </a:rPr>
              <a:t> </a:t>
            </a:r>
            <a:r>
              <a:rPr lang="en-US" altLang="ko-KR" sz="1800" b="1">
                <a:solidFill>
                  <a:srgbClr val="0000FF"/>
                </a:solidFill>
              </a:rPr>
              <a:t>“hell”</a:t>
            </a:r>
            <a:r>
              <a:rPr lang="ko-KR" altLang="en-US" sz="1800" b="1">
                <a:solidFill>
                  <a:srgbClr val="0000FF"/>
                </a:solidFill>
              </a:rPr>
              <a:t>이 입력될때</a:t>
            </a:r>
            <a:r>
              <a:rPr lang="en-US" altLang="ko-KR" sz="1800" b="1">
                <a:solidFill>
                  <a:srgbClr val="0000FF"/>
                </a:solidFill>
              </a:rPr>
              <a:t>, ‘</a:t>
            </a:r>
            <a:r>
              <a:rPr lang="en-US" altLang="ko-KR" sz="1800" b="1">
                <a:solidFill>
                  <a:srgbClr val="C00000"/>
                </a:solidFill>
              </a:rPr>
              <a:t>o</a:t>
            </a:r>
            <a:r>
              <a:rPr lang="en-US" altLang="ko-KR" sz="1800" b="1">
                <a:solidFill>
                  <a:srgbClr val="0000FF"/>
                </a:solidFill>
              </a:rPr>
              <a:t>’</a:t>
            </a:r>
            <a:r>
              <a:rPr lang="ko-KR" altLang="en-US" sz="1800" b="1">
                <a:solidFill>
                  <a:srgbClr val="0000FF"/>
                </a:solidFill>
              </a:rPr>
              <a:t>를 출력하는 것이 목적임 </a:t>
            </a:r>
            <a:r>
              <a:rPr lang="en-US" altLang="ko-KR" sz="1800" b="1">
                <a:solidFill>
                  <a:srgbClr val="0000FF"/>
                </a:solidFill>
              </a:rPr>
              <a:t>“hell</a:t>
            </a:r>
            <a:r>
              <a:rPr lang="en-US" altLang="ko-KR" sz="1800" b="1">
                <a:solidFill>
                  <a:srgbClr val="C00000"/>
                </a:solidFill>
              </a:rPr>
              <a:t>o</a:t>
            </a:r>
            <a:r>
              <a:rPr lang="en-US" altLang="ko-KR" sz="1800" b="1">
                <a:solidFill>
                  <a:srgbClr val="0000FF"/>
                </a:solidFill>
              </a:rPr>
              <a:t>”</a:t>
            </a:r>
          </a:p>
          <a:p>
            <a:pPr marL="647700" indent="-285750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ko-KR" altLang="en-US" sz="1400" b="1">
                <a:solidFill>
                  <a:srgbClr val="C00000"/>
                </a:solidFill>
              </a:rPr>
              <a:t>참고</a:t>
            </a:r>
            <a:r>
              <a:rPr lang="en-US" altLang="ko-KR" sz="1400" b="1">
                <a:solidFill>
                  <a:srgbClr val="C00000"/>
                </a:solidFill>
              </a:rPr>
              <a:t>) </a:t>
            </a:r>
            <a:r>
              <a:rPr lang="ko-KR" altLang="en-US" sz="1400" b="1">
                <a:solidFill>
                  <a:srgbClr val="C00000"/>
                </a:solidFill>
              </a:rPr>
              <a:t>중간의 </a:t>
            </a:r>
            <a:r>
              <a:rPr lang="en-US" altLang="ko-KR" sz="1400" b="1">
                <a:solidFill>
                  <a:srgbClr val="C00000"/>
                </a:solidFill>
              </a:rPr>
              <a:t>hidden state </a:t>
            </a:r>
            <a:r>
              <a:rPr lang="ko-KR" altLang="en-US" sz="1400" b="1">
                <a:solidFill>
                  <a:srgbClr val="C00000"/>
                </a:solidFill>
              </a:rPr>
              <a:t>출력을 보면</a:t>
            </a:r>
            <a:r>
              <a:rPr lang="en-US" altLang="ko-KR" sz="1400" b="1">
                <a:solidFill>
                  <a:srgbClr val="C00000"/>
                </a:solidFill>
              </a:rPr>
              <a:t>, </a:t>
            </a:r>
            <a:r>
              <a:rPr lang="ko-KR" altLang="en-US" sz="1400" b="1">
                <a:solidFill>
                  <a:srgbClr val="C00000"/>
                </a:solidFill>
              </a:rPr>
              <a:t>잘못 결과가 나오는 것을 볼 수 있지만</a:t>
            </a:r>
            <a:r>
              <a:rPr lang="en-US" altLang="ko-KR" sz="1400" b="1">
                <a:solidFill>
                  <a:srgbClr val="C00000"/>
                </a:solidFill>
              </a:rPr>
              <a:t>, </a:t>
            </a:r>
            <a:r>
              <a:rPr lang="ko-KR" altLang="en-US" sz="1400" b="1">
                <a:solidFill>
                  <a:srgbClr val="C00000"/>
                </a:solidFill>
              </a:rPr>
              <a:t>최종적으로는 어쨌든 </a:t>
            </a:r>
            <a:r>
              <a:rPr lang="en-US" altLang="ko-KR" sz="1400" b="1">
                <a:solidFill>
                  <a:srgbClr val="C00000"/>
                </a:solidFill>
              </a:rPr>
              <a:t>“hello”</a:t>
            </a:r>
            <a:r>
              <a:rPr lang="ko-KR" altLang="en-US" sz="1400" b="1">
                <a:solidFill>
                  <a:srgbClr val="C00000"/>
                </a:solidFill>
              </a:rPr>
              <a:t>에서 원하는</a:t>
            </a:r>
            <a:r>
              <a:rPr lang="en-US" altLang="ko-KR" sz="1400" b="1">
                <a:solidFill>
                  <a:srgbClr val="C00000"/>
                </a:solidFill>
              </a:rPr>
              <a:t> ‘o’</a:t>
            </a:r>
            <a:r>
              <a:rPr lang="ko-KR" altLang="en-US" sz="1400" b="1">
                <a:solidFill>
                  <a:srgbClr val="C00000"/>
                </a:solidFill>
              </a:rPr>
              <a:t>가 나옴 </a:t>
            </a:r>
            <a:r>
              <a:rPr lang="en-US" altLang="ko-KR" sz="1400" b="1">
                <a:solidFill>
                  <a:srgbClr val="C00000"/>
                </a:solidFill>
              </a:rPr>
              <a:t>! </a:t>
            </a:r>
          </a:p>
          <a:p>
            <a:pPr marL="647700" indent="-285750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endParaRPr lang="en-US" altLang="ko-KR" sz="1400" b="1">
              <a:solidFill>
                <a:srgbClr val="C00000"/>
              </a:solidFill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02A25F4-417C-4197-9298-97315071826F}"/>
              </a:ext>
            </a:extLst>
          </p:cNvPr>
          <p:cNvGrpSpPr/>
          <p:nvPr/>
        </p:nvGrpSpPr>
        <p:grpSpPr>
          <a:xfrm>
            <a:off x="467544" y="3439504"/>
            <a:ext cx="8208912" cy="2072135"/>
            <a:chOff x="683568" y="3301310"/>
            <a:chExt cx="8208912" cy="2072135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B2073F59-37AC-4FE0-AFB2-9F530DBFDF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3568" y="4293096"/>
              <a:ext cx="8208912" cy="1080349"/>
            </a:xfrm>
            <a:prstGeom prst="rect">
              <a:avLst/>
            </a:prstGeom>
          </p:spPr>
        </p:pic>
        <p:pic>
          <p:nvPicPr>
            <p:cNvPr id="7" name="그림 6" descr="텍스트이(가) 표시된 사진&#10;&#10;자동 생성된 설명">
              <a:extLst>
                <a:ext uri="{FF2B5EF4-FFF2-40B4-BE49-F238E27FC236}">
                  <a16:creationId xmlns:a16="http://schemas.microsoft.com/office/drawing/2014/main" id="{9890EBFE-1DE3-43AB-91B6-58530DCB29F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3568" y="3301310"/>
              <a:ext cx="3312368" cy="687886"/>
            </a:xfrm>
            <a:prstGeom prst="rect">
              <a:avLst/>
            </a:prstGeom>
          </p:spPr>
        </p:pic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C0BE02EC-BF4D-43AC-8E9E-6FCDA3204B85}"/>
                </a:ext>
              </a:extLst>
            </p:cNvPr>
            <p:cNvSpPr/>
            <p:nvPr/>
          </p:nvSpPr>
          <p:spPr bwMode="auto">
            <a:xfrm>
              <a:off x="3635896" y="4365104"/>
              <a:ext cx="144016" cy="360040"/>
            </a:xfrm>
            <a:prstGeom prst="roundRect">
              <a:avLst/>
            </a:prstGeom>
            <a:solidFill>
              <a:srgbClr val="FFFF3F">
                <a:alpha val="61000"/>
              </a:srgb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ko-KR" altLang="en-US" sz="1000" b="1">
                <a:solidFill>
                  <a:schemeClr val="bg1"/>
                </a:solidFill>
              </a:endParaRP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0CBEAF20-5B3C-41F7-B22B-6F6DC077919D}"/>
              </a:ext>
            </a:extLst>
          </p:cNvPr>
          <p:cNvSpPr txBox="1"/>
          <p:nvPr/>
        </p:nvSpPr>
        <p:spPr>
          <a:xfrm>
            <a:off x="7308304" y="78740"/>
            <a:ext cx="183569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I. Toy Example</a:t>
            </a:r>
            <a:endParaRPr lang="ko-KR" altLang="en-US" sz="105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975325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898" name="Rectangle 2"/>
          <p:cNvSpPr>
            <a:spLocks noGrp="1" noChangeArrowheads="1"/>
          </p:cNvSpPr>
          <p:nvPr>
            <p:ph type="title"/>
          </p:nvPr>
        </p:nvSpPr>
        <p:spPr>
          <a:xfrm>
            <a:off x="323528" y="147112"/>
            <a:ext cx="7056784" cy="401568"/>
          </a:xfrm>
        </p:spPr>
        <p:txBody>
          <a:bodyPr/>
          <a:lstStyle/>
          <a:p>
            <a:pPr>
              <a:defRPr/>
            </a:pPr>
            <a:r>
              <a:rPr kumimoji="1" lang="en-US" altLang="ko-KR" sz="280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고딕 ExtraBold" pitchFamily="50" charset="-127"/>
                <a:ea typeface="나눔고딕 ExtraBold" pitchFamily="50" charset="-127"/>
              </a:rPr>
              <a:t>2. RNN Example</a:t>
            </a:r>
            <a:r>
              <a:rPr kumimoji="1" lang="en-US" altLang="ko-KR"/>
              <a:t>: Language modeling</a:t>
            </a:r>
            <a:endParaRPr lang="en-US" altLang="x-none" dirty="0"/>
          </a:p>
        </p:txBody>
      </p:sp>
      <p:sp>
        <p:nvSpPr>
          <p:cNvPr id="65539" name="슬라이드 번호 개체 틀 1"/>
          <p:cNvSpPr>
            <a:spLocks noGrp="1"/>
          </p:cNvSpPr>
          <p:nvPr>
            <p:ph type="sldNum" sz="quarter" idx="10"/>
          </p:nvPr>
        </p:nvSpPr>
        <p:spPr bwMode="auto">
          <a:xfrm>
            <a:off x="4284663" y="6556375"/>
            <a:ext cx="647700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AD6359BA-3BE5-7540-8295-8384A8054A72}" type="slidenum">
              <a:rPr lang="ko-KR" altLang="en-US" smtClean="0"/>
              <a:pPr>
                <a:defRPr/>
              </a:pPr>
              <a:t>6</a:t>
            </a:fld>
            <a:endParaRPr lang="ko-KR" altLang="en-US">
              <a:latin typeface="나눔고딕 ExtraBold" charset="-127"/>
              <a:ea typeface="나눔고딕 ExtraBold" charset="-127"/>
              <a:cs typeface="나눔고딕 ExtraBold" charset="-127"/>
            </a:endParaRP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BCD5C40-EC9A-4157-A78D-FC65AD86E7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  <a:defRPr/>
            </a:pPr>
            <a:r>
              <a:rPr lang="en-US" altLang="ko-KR" b="1"/>
              <a:t> </a:t>
            </a:r>
            <a:endParaRPr lang="en-US" altLang="ko-KR" sz="1400" b="1">
              <a:solidFill>
                <a:srgbClr val="C00000"/>
              </a:solidFill>
            </a:endParaRPr>
          </a:p>
          <a:p>
            <a:pPr marL="647700" indent="-285750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endParaRPr lang="en-US" altLang="ko-KR" sz="1400" b="1">
              <a:solidFill>
                <a:srgbClr val="C00000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09DE63A-DEB2-4D77-A1C8-42A1047BD4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295" y="5085184"/>
            <a:ext cx="3476712" cy="412422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C5B42679-577C-496B-9203-0C80ED9C442D}"/>
              </a:ext>
            </a:extLst>
          </p:cNvPr>
          <p:cNvGrpSpPr/>
          <p:nvPr/>
        </p:nvGrpSpPr>
        <p:grpSpPr>
          <a:xfrm>
            <a:off x="3923928" y="3717032"/>
            <a:ext cx="4788024" cy="2342578"/>
            <a:chOff x="3923928" y="3717032"/>
            <a:chExt cx="4788024" cy="2342578"/>
          </a:xfrm>
        </p:grpSpPr>
        <p:pic>
          <p:nvPicPr>
            <p:cNvPr id="3" name="그림 2" descr="텍스트, 시계, 여러개이(가) 표시된 사진&#10;&#10;자동 생성된 설명">
              <a:extLst>
                <a:ext uri="{FF2B5EF4-FFF2-40B4-BE49-F238E27FC236}">
                  <a16:creationId xmlns:a16="http://schemas.microsoft.com/office/drawing/2014/main" id="{F962B71C-7B0E-4390-8098-491116BAC4B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23928" y="3717032"/>
              <a:ext cx="4788024" cy="2342578"/>
            </a:xfrm>
            <a:prstGeom prst="rect">
              <a:avLst/>
            </a:prstGeom>
          </p:spPr>
        </p:pic>
        <p:pic>
          <p:nvPicPr>
            <p:cNvPr id="10" name="그림 9" descr="텍스트이(가) 표시된 사진&#10;&#10;자동 생성된 설명">
              <a:extLst>
                <a:ext uri="{FF2B5EF4-FFF2-40B4-BE49-F238E27FC236}">
                  <a16:creationId xmlns:a16="http://schemas.microsoft.com/office/drawing/2014/main" id="{9EA6DF86-A177-4CB5-B4F8-C00713EA0A3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172400" y="4581128"/>
              <a:ext cx="464052" cy="288032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81D04D1E-6539-4107-8E9E-B87E5BA81730}"/>
              </a:ext>
            </a:extLst>
          </p:cNvPr>
          <p:cNvSpPr txBox="1"/>
          <p:nvPr/>
        </p:nvSpPr>
        <p:spPr>
          <a:xfrm>
            <a:off x="1907704" y="5914402"/>
            <a:ext cx="2195736" cy="567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>
              <a:lnSpc>
                <a:spcPct val="150000"/>
              </a:lnSpc>
            </a:pPr>
            <a:r>
              <a:rPr lang="ko-KR" altLang="en-US" sz="1100">
                <a:solidFill>
                  <a:srgbClr val="C00000"/>
                </a:solidFill>
              </a:rPr>
              <a:t>입력값은 </a:t>
            </a:r>
            <a:r>
              <a:rPr lang="en-US" altLang="ko-KR" sz="1100">
                <a:solidFill>
                  <a:srgbClr val="C00000"/>
                </a:solidFill>
              </a:rPr>
              <a:t>one hot encoding </a:t>
            </a:r>
            <a:r>
              <a:rPr lang="ko-KR" altLang="en-US" sz="1100">
                <a:solidFill>
                  <a:srgbClr val="C00000"/>
                </a:solidFill>
              </a:rPr>
              <a:t>됨</a:t>
            </a:r>
            <a:endParaRPr lang="en-US" altLang="ko-KR" sz="1100">
              <a:solidFill>
                <a:srgbClr val="C00000"/>
              </a:solidFill>
            </a:endParaRPr>
          </a:p>
          <a:p>
            <a:pPr latinLnBrk="0">
              <a:lnSpc>
                <a:spcPct val="150000"/>
              </a:lnSpc>
            </a:pPr>
            <a:r>
              <a:rPr lang="en-US" altLang="ko-KR" sz="1100">
                <a:solidFill>
                  <a:srgbClr val="0000FF"/>
                </a:solidFill>
              </a:rPr>
              <a:t>“o” </a:t>
            </a:r>
            <a:r>
              <a:rPr lang="en-US" altLang="ko-KR" sz="1100">
                <a:solidFill>
                  <a:srgbClr val="0000FF"/>
                </a:solidFill>
                <a:sym typeface="Wingdings" panose="05000000000000000000" pitchFamily="2" charset="2"/>
              </a:rPr>
              <a:t> [ 0 0 0 1]</a:t>
            </a:r>
            <a:r>
              <a:rPr lang="ko-KR" altLang="en-US" sz="1100">
                <a:solidFill>
                  <a:srgbClr val="0000FF"/>
                </a:solidFill>
                <a:sym typeface="Wingdings" panose="05000000000000000000" pitchFamily="2" charset="2"/>
              </a:rPr>
              <a:t>이라고 가정 </a:t>
            </a:r>
            <a:endParaRPr lang="en-US" altLang="ko-KR" sz="1100">
              <a:solidFill>
                <a:srgbClr val="0000FF"/>
              </a:solidFill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13D042E-30C3-40D4-98F3-4CD2EA74BF5C}"/>
              </a:ext>
            </a:extLst>
          </p:cNvPr>
          <p:cNvCxnSpPr>
            <a:cxnSpLocks/>
          </p:cNvCxnSpPr>
          <p:nvPr/>
        </p:nvCxnSpPr>
        <p:spPr>
          <a:xfrm flipV="1">
            <a:off x="3707904" y="5491823"/>
            <a:ext cx="1368152" cy="422579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F64D4B73-720B-43A4-A688-68228A5FDCF7}"/>
              </a:ext>
            </a:extLst>
          </p:cNvPr>
          <p:cNvSpPr txBox="1"/>
          <p:nvPr/>
        </p:nvSpPr>
        <p:spPr>
          <a:xfrm>
            <a:off x="7308304" y="78740"/>
            <a:ext cx="183569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I. Toy Example</a:t>
            </a:r>
            <a:endParaRPr lang="ko-KR" altLang="en-US" sz="105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64246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898" name="Rectangle 2"/>
          <p:cNvSpPr>
            <a:spLocks noGrp="1" noChangeArrowheads="1"/>
          </p:cNvSpPr>
          <p:nvPr>
            <p:ph type="title"/>
          </p:nvPr>
        </p:nvSpPr>
        <p:spPr>
          <a:xfrm>
            <a:off x="323528" y="147112"/>
            <a:ext cx="7272808" cy="401568"/>
          </a:xfrm>
        </p:spPr>
        <p:txBody>
          <a:bodyPr/>
          <a:lstStyle/>
          <a:p>
            <a:pPr>
              <a:defRPr/>
            </a:pPr>
            <a:r>
              <a:rPr kumimoji="1" lang="en-US" altLang="ko-KR" sz="280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고딕 ExtraBold" pitchFamily="50" charset="-127"/>
                <a:ea typeface="나눔고딕 ExtraBold" pitchFamily="50" charset="-127"/>
              </a:rPr>
              <a:t>2. RNN Example</a:t>
            </a:r>
            <a:r>
              <a:rPr kumimoji="1" lang="en-US" altLang="ko-KR"/>
              <a:t>: Language modeling</a:t>
            </a:r>
            <a:endParaRPr lang="en-US" altLang="x-none" dirty="0"/>
          </a:p>
        </p:txBody>
      </p:sp>
      <p:sp>
        <p:nvSpPr>
          <p:cNvPr id="65539" name="슬라이드 번호 개체 틀 1"/>
          <p:cNvSpPr>
            <a:spLocks noGrp="1"/>
          </p:cNvSpPr>
          <p:nvPr>
            <p:ph type="sldNum" sz="quarter" idx="10"/>
          </p:nvPr>
        </p:nvSpPr>
        <p:spPr bwMode="auto">
          <a:xfrm>
            <a:off x="4284663" y="6556375"/>
            <a:ext cx="647700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AD6359BA-3BE5-7540-8295-8384A8054A72}" type="slidenum">
              <a:rPr lang="ko-KR" altLang="en-US" smtClean="0"/>
              <a:pPr>
                <a:defRPr/>
              </a:pPr>
              <a:t>7</a:t>
            </a:fld>
            <a:endParaRPr lang="ko-KR" altLang="en-US">
              <a:latin typeface="나눔고딕 ExtraBold" charset="-127"/>
              <a:ea typeface="나눔고딕 ExtraBold" charset="-127"/>
              <a:cs typeface="나눔고딕 ExtraBold" charset="-127"/>
            </a:endParaRP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BCD5C40-EC9A-4157-A78D-FC65AD86E7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  <a:defRPr/>
            </a:pPr>
            <a:r>
              <a:rPr lang="en-US" altLang="ko-KR" b="1"/>
              <a:t> </a:t>
            </a:r>
            <a:endParaRPr lang="en-US" altLang="ko-KR" sz="1400" b="1">
              <a:solidFill>
                <a:srgbClr val="C00000"/>
              </a:solidFill>
            </a:endParaRPr>
          </a:p>
          <a:p>
            <a:pPr marL="647700" indent="-285750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endParaRPr lang="en-US" altLang="ko-KR" sz="1400" b="1">
              <a:solidFill>
                <a:srgbClr val="C00000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09DE63A-DEB2-4D77-A1C8-42A1047BD4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295" y="5085184"/>
            <a:ext cx="3476712" cy="412422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C5B42679-577C-496B-9203-0C80ED9C442D}"/>
              </a:ext>
            </a:extLst>
          </p:cNvPr>
          <p:cNvGrpSpPr/>
          <p:nvPr/>
        </p:nvGrpSpPr>
        <p:grpSpPr>
          <a:xfrm>
            <a:off x="3923928" y="3717032"/>
            <a:ext cx="4788024" cy="2342578"/>
            <a:chOff x="3923928" y="3717032"/>
            <a:chExt cx="4788024" cy="2342578"/>
          </a:xfrm>
        </p:grpSpPr>
        <p:pic>
          <p:nvPicPr>
            <p:cNvPr id="3" name="그림 2" descr="텍스트, 시계, 여러개이(가) 표시된 사진&#10;&#10;자동 생성된 설명">
              <a:extLst>
                <a:ext uri="{FF2B5EF4-FFF2-40B4-BE49-F238E27FC236}">
                  <a16:creationId xmlns:a16="http://schemas.microsoft.com/office/drawing/2014/main" id="{F962B71C-7B0E-4390-8098-491116BAC4B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23928" y="3717032"/>
              <a:ext cx="4788024" cy="2342578"/>
            </a:xfrm>
            <a:prstGeom prst="rect">
              <a:avLst/>
            </a:prstGeom>
          </p:spPr>
        </p:pic>
        <p:pic>
          <p:nvPicPr>
            <p:cNvPr id="10" name="그림 9" descr="텍스트이(가) 표시된 사진&#10;&#10;자동 생성된 설명">
              <a:extLst>
                <a:ext uri="{FF2B5EF4-FFF2-40B4-BE49-F238E27FC236}">
                  <a16:creationId xmlns:a16="http://schemas.microsoft.com/office/drawing/2014/main" id="{9EA6DF86-A177-4CB5-B4F8-C00713EA0A3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172400" y="4581128"/>
              <a:ext cx="464052" cy="288032"/>
            </a:xfrm>
            <a:prstGeom prst="rect">
              <a:avLst/>
            </a:prstGeom>
          </p:spPr>
        </p:pic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D9709732-3C13-4B7D-917F-07F582AEBF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68033" y="2158688"/>
            <a:ext cx="4899814" cy="3933056"/>
          </a:xfrm>
          <a:prstGeom prst="rect">
            <a:avLst/>
          </a:prstGeom>
        </p:spPr>
      </p:pic>
      <p:pic>
        <p:nvPicPr>
          <p:cNvPr id="14" name="그림 13" descr="텍스트이(가) 표시된 사진&#10;&#10;자동 생성된 설명">
            <a:extLst>
              <a:ext uri="{FF2B5EF4-FFF2-40B4-BE49-F238E27FC236}">
                <a16:creationId xmlns:a16="http://schemas.microsoft.com/office/drawing/2014/main" id="{300D3433-88DA-42B8-8C78-ECE3342FA0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56137" y="4600289"/>
            <a:ext cx="464052" cy="28803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54B1E95-5AFC-4EF2-B10E-7DAC2F322A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59118" y="2170041"/>
            <a:ext cx="4894642" cy="395155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51A5963-3D7C-414B-AA5C-0785B4A69508}"/>
              </a:ext>
            </a:extLst>
          </p:cNvPr>
          <p:cNvSpPr txBox="1"/>
          <p:nvPr/>
        </p:nvSpPr>
        <p:spPr>
          <a:xfrm>
            <a:off x="3707904" y="1595340"/>
            <a:ext cx="280831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0"/>
            <a:r>
              <a:rPr lang="en-US" altLang="ko-KR" sz="1100">
                <a:solidFill>
                  <a:srgbClr val="C00000"/>
                </a:solidFill>
              </a:rPr>
              <a:t>“h”</a:t>
            </a:r>
            <a:r>
              <a:rPr lang="ko-KR" altLang="en-US" sz="1100">
                <a:solidFill>
                  <a:srgbClr val="C00000"/>
                </a:solidFill>
              </a:rPr>
              <a:t>가 주어지면  </a:t>
            </a:r>
            <a:r>
              <a:rPr lang="en-US" altLang="ko-KR" sz="1100">
                <a:solidFill>
                  <a:srgbClr val="C00000"/>
                </a:solidFill>
              </a:rPr>
              <a:t>target</a:t>
            </a:r>
            <a:r>
              <a:rPr lang="ko-KR" altLang="en-US" sz="1100">
                <a:solidFill>
                  <a:srgbClr val="C00000"/>
                </a:solidFill>
              </a:rPr>
              <a:t>은 </a:t>
            </a:r>
            <a:r>
              <a:rPr lang="en-US" altLang="ko-KR" sz="1100">
                <a:solidFill>
                  <a:srgbClr val="C00000"/>
                </a:solidFill>
              </a:rPr>
              <a:t>“e”</a:t>
            </a:r>
            <a:r>
              <a:rPr lang="ko-KR" altLang="en-US" sz="1100">
                <a:solidFill>
                  <a:srgbClr val="C00000"/>
                </a:solidFill>
              </a:rPr>
              <a:t>값이어야 함</a:t>
            </a:r>
            <a:r>
              <a:rPr lang="en-US" altLang="ko-KR" sz="1100">
                <a:solidFill>
                  <a:srgbClr val="C00000"/>
                </a:solidFill>
              </a:rPr>
              <a:t>. </a:t>
            </a:r>
            <a:r>
              <a:rPr lang="ko-KR" altLang="en-US" sz="1100">
                <a:solidFill>
                  <a:srgbClr val="C00000"/>
                </a:solidFill>
              </a:rPr>
              <a:t>즉</a:t>
            </a:r>
            <a:r>
              <a:rPr lang="en-US" altLang="ko-KR" sz="1100">
                <a:solidFill>
                  <a:srgbClr val="C00000"/>
                </a:solidFill>
              </a:rPr>
              <a:t>, “e”</a:t>
            </a:r>
            <a:r>
              <a:rPr lang="ko-KR" altLang="en-US" sz="1100">
                <a:solidFill>
                  <a:srgbClr val="C00000"/>
                </a:solidFill>
              </a:rPr>
              <a:t>를 </a:t>
            </a:r>
            <a:r>
              <a:rPr lang="en-US" altLang="ko-KR" sz="1100">
                <a:solidFill>
                  <a:srgbClr val="C00000"/>
                </a:solidFill>
              </a:rPr>
              <a:t>predict</a:t>
            </a:r>
            <a:r>
              <a:rPr lang="ko-KR" altLang="en-US" sz="1100">
                <a:solidFill>
                  <a:srgbClr val="C00000"/>
                </a:solidFill>
              </a:rPr>
              <a:t>해야 함</a:t>
            </a:r>
            <a:endParaRPr lang="en-US" altLang="ko-KR" sz="1100">
              <a:solidFill>
                <a:srgbClr val="0000FF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4020812-858D-442B-A01D-61C9EBBB5159}"/>
              </a:ext>
            </a:extLst>
          </p:cNvPr>
          <p:cNvSpPr txBox="1"/>
          <p:nvPr/>
        </p:nvSpPr>
        <p:spPr>
          <a:xfrm>
            <a:off x="3059832" y="2998517"/>
            <a:ext cx="210190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0"/>
            <a:r>
              <a:rPr lang="ko-KR" altLang="en-US" sz="1100">
                <a:solidFill>
                  <a:srgbClr val="C00000"/>
                </a:solidFill>
                <a:highlight>
                  <a:srgbClr val="FFFF00"/>
                </a:highlight>
              </a:rPr>
              <a:t>현재 출력은 오차 있음</a:t>
            </a:r>
            <a:endParaRPr lang="en-US" altLang="ko-KR" sz="1100">
              <a:solidFill>
                <a:srgbClr val="C00000"/>
              </a:solidFill>
              <a:highlight>
                <a:srgbClr val="FFFF00"/>
              </a:highlight>
            </a:endParaRPr>
          </a:p>
          <a:p>
            <a:pPr algn="ctr" latinLnBrk="0"/>
            <a:r>
              <a:rPr lang="en-US" altLang="ko-KR" sz="1100">
                <a:solidFill>
                  <a:srgbClr val="C00000"/>
                </a:solidFill>
                <a:highlight>
                  <a:srgbClr val="FFFF00"/>
                </a:highlight>
              </a:rPr>
              <a:t>softmax</a:t>
            </a:r>
            <a:r>
              <a:rPr lang="ko-KR" altLang="en-US" sz="1100">
                <a:solidFill>
                  <a:srgbClr val="C00000"/>
                </a:solidFill>
                <a:highlight>
                  <a:srgbClr val="FFFF00"/>
                </a:highlight>
              </a:rPr>
              <a:t>로 보면</a:t>
            </a:r>
            <a:r>
              <a:rPr lang="en-US" altLang="ko-KR" sz="1100">
                <a:solidFill>
                  <a:srgbClr val="C00000"/>
                </a:solidFill>
                <a:highlight>
                  <a:srgbClr val="FFFF00"/>
                </a:highlight>
              </a:rPr>
              <a:t>, [ 0 0 0 1]</a:t>
            </a:r>
            <a:endParaRPr lang="en-US" altLang="ko-KR" sz="1100">
              <a:solidFill>
                <a:srgbClr val="0000FF"/>
              </a:solidFill>
              <a:highlight>
                <a:srgbClr val="FFFF00"/>
              </a:highlight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348AA11-92BB-457E-9DC3-F43249B41093}"/>
              </a:ext>
            </a:extLst>
          </p:cNvPr>
          <p:cNvSpPr txBox="1"/>
          <p:nvPr/>
        </p:nvSpPr>
        <p:spPr>
          <a:xfrm>
            <a:off x="7308304" y="78740"/>
            <a:ext cx="183569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I. Toy Example</a:t>
            </a:r>
            <a:endParaRPr lang="ko-KR" altLang="en-US" sz="105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EF4A79B-F59D-4A3D-88A7-1E66AB4128F3}"/>
              </a:ext>
            </a:extLst>
          </p:cNvPr>
          <p:cNvSpPr txBox="1"/>
          <p:nvPr/>
        </p:nvSpPr>
        <p:spPr>
          <a:xfrm>
            <a:off x="4600284" y="6379372"/>
            <a:ext cx="440798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0"/>
            <a:r>
              <a:rPr lang="ko-KR" altLang="en-US" sz="1100">
                <a:solidFill>
                  <a:srgbClr val="C00000"/>
                </a:solidFill>
              </a:rPr>
              <a:t>이전 출력을 </a:t>
            </a:r>
            <a:r>
              <a:rPr lang="en-US" altLang="ko-KR" sz="1100">
                <a:solidFill>
                  <a:srgbClr val="C00000"/>
                </a:solidFill>
              </a:rPr>
              <a:t>feedback</a:t>
            </a:r>
            <a:r>
              <a:rPr lang="ko-KR" altLang="en-US" sz="1100">
                <a:solidFill>
                  <a:srgbClr val="C00000"/>
                </a:solidFill>
              </a:rPr>
              <a:t>하여 입력하지 않고</a:t>
            </a:r>
            <a:r>
              <a:rPr lang="en-US" altLang="ko-KR" sz="1100">
                <a:solidFill>
                  <a:srgbClr val="C00000"/>
                </a:solidFill>
              </a:rPr>
              <a:t>, </a:t>
            </a:r>
            <a:r>
              <a:rPr lang="ko-KR" altLang="en-US" sz="1100">
                <a:solidFill>
                  <a:srgbClr val="C00000"/>
                </a:solidFill>
              </a:rPr>
              <a:t>새로운</a:t>
            </a:r>
            <a:r>
              <a:rPr lang="en-US" altLang="ko-KR" sz="1100">
                <a:solidFill>
                  <a:srgbClr val="C00000"/>
                </a:solidFill>
              </a:rPr>
              <a:t>.. “e”</a:t>
            </a:r>
            <a:r>
              <a:rPr lang="ko-KR" altLang="en-US" sz="1100">
                <a:solidFill>
                  <a:srgbClr val="C00000"/>
                </a:solidFill>
              </a:rPr>
              <a:t>를 입력하여</a:t>
            </a:r>
            <a:r>
              <a:rPr lang="en-US" altLang="ko-KR" sz="1100">
                <a:solidFill>
                  <a:srgbClr val="C00000"/>
                </a:solidFill>
              </a:rPr>
              <a:t>, </a:t>
            </a:r>
            <a:r>
              <a:rPr lang="ko-KR" altLang="en-US" sz="1100">
                <a:solidFill>
                  <a:srgbClr val="C00000"/>
                </a:solidFill>
              </a:rPr>
              <a:t>출력이 </a:t>
            </a:r>
            <a:r>
              <a:rPr lang="en-US" altLang="ko-KR" sz="1100">
                <a:solidFill>
                  <a:srgbClr val="C00000"/>
                </a:solidFill>
              </a:rPr>
              <a:t>“l”</a:t>
            </a:r>
            <a:r>
              <a:rPr lang="ko-KR" altLang="en-US" sz="1100">
                <a:solidFill>
                  <a:srgbClr val="C00000"/>
                </a:solidFill>
              </a:rPr>
              <a:t>이 되기를 원하고 있음 </a:t>
            </a:r>
            <a:r>
              <a:rPr lang="en-US" altLang="ko-KR" sz="1100">
                <a:solidFill>
                  <a:srgbClr val="C00000"/>
                </a:solidFill>
                <a:highlight>
                  <a:srgbClr val="FFFF00"/>
                </a:highlight>
                <a:sym typeface="Wingdings" panose="05000000000000000000" pitchFamily="2" charset="2"/>
              </a:rPr>
              <a:t> Teacher </a:t>
            </a:r>
            <a:r>
              <a:rPr lang="ko-KR" altLang="en-US" sz="1100">
                <a:solidFill>
                  <a:srgbClr val="C00000"/>
                </a:solidFill>
                <a:highlight>
                  <a:srgbClr val="FFFF00"/>
                </a:highlight>
                <a:sym typeface="Wingdings" panose="05000000000000000000" pitchFamily="2" charset="2"/>
              </a:rPr>
              <a:t>모델임 </a:t>
            </a:r>
            <a:endParaRPr lang="en-US" altLang="ko-KR" sz="1100">
              <a:solidFill>
                <a:srgbClr val="0000FF"/>
              </a:solidFill>
              <a:highlight>
                <a:srgbClr val="FFFF00"/>
              </a:highlight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A49BA34C-796C-40F2-A0F7-80DC59A91641}"/>
              </a:ext>
            </a:extLst>
          </p:cNvPr>
          <p:cNvCxnSpPr>
            <a:cxnSpLocks/>
          </p:cNvCxnSpPr>
          <p:nvPr/>
        </p:nvCxnSpPr>
        <p:spPr>
          <a:xfrm flipH="1" flipV="1">
            <a:off x="6444208" y="5954897"/>
            <a:ext cx="216024" cy="462797"/>
          </a:xfrm>
          <a:prstGeom prst="straightConnector1">
            <a:avLst/>
          </a:prstGeom>
          <a:ln w="12700">
            <a:solidFill>
              <a:srgbClr val="FF00FF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BEBA2D07-E607-40FE-BEB3-386A2B054520}"/>
              </a:ext>
            </a:extLst>
          </p:cNvPr>
          <p:cNvCxnSpPr>
            <a:cxnSpLocks/>
          </p:cNvCxnSpPr>
          <p:nvPr/>
        </p:nvCxnSpPr>
        <p:spPr>
          <a:xfrm flipH="1" flipV="1">
            <a:off x="6516216" y="2492897"/>
            <a:ext cx="648072" cy="3924797"/>
          </a:xfrm>
          <a:prstGeom prst="straightConnector1">
            <a:avLst/>
          </a:prstGeom>
          <a:ln w="12700">
            <a:solidFill>
              <a:srgbClr val="FF00FF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6059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898" name="Rectangle 2"/>
          <p:cNvSpPr>
            <a:spLocks noGrp="1" noChangeArrowheads="1"/>
          </p:cNvSpPr>
          <p:nvPr>
            <p:ph type="title"/>
          </p:nvPr>
        </p:nvSpPr>
        <p:spPr>
          <a:xfrm>
            <a:off x="323528" y="147112"/>
            <a:ext cx="7200800" cy="401568"/>
          </a:xfrm>
        </p:spPr>
        <p:txBody>
          <a:bodyPr/>
          <a:lstStyle/>
          <a:p>
            <a:pPr>
              <a:defRPr/>
            </a:pPr>
            <a:r>
              <a:rPr kumimoji="1" lang="en-US" altLang="ko-KR" sz="280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고딕 ExtraBold" pitchFamily="50" charset="-127"/>
                <a:ea typeface="나눔고딕 ExtraBold" pitchFamily="50" charset="-127"/>
              </a:rPr>
              <a:t>2. RNN Example</a:t>
            </a:r>
            <a:r>
              <a:rPr kumimoji="1" lang="en-US" altLang="ko-KR"/>
              <a:t>: Language modeling</a:t>
            </a:r>
            <a:endParaRPr lang="en-US" altLang="x-none" dirty="0"/>
          </a:p>
        </p:txBody>
      </p:sp>
      <p:sp>
        <p:nvSpPr>
          <p:cNvPr id="65539" name="슬라이드 번호 개체 틀 1"/>
          <p:cNvSpPr>
            <a:spLocks noGrp="1"/>
          </p:cNvSpPr>
          <p:nvPr>
            <p:ph type="sldNum" sz="quarter" idx="10"/>
          </p:nvPr>
        </p:nvSpPr>
        <p:spPr bwMode="auto">
          <a:xfrm>
            <a:off x="4284663" y="6556375"/>
            <a:ext cx="647700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AD6359BA-3BE5-7540-8295-8384A8054A72}" type="slidenum">
              <a:rPr lang="ko-KR" altLang="en-US" smtClean="0"/>
              <a:pPr>
                <a:defRPr/>
              </a:pPr>
              <a:t>8</a:t>
            </a:fld>
            <a:endParaRPr lang="ko-KR" altLang="en-US">
              <a:latin typeface="나눔고딕 ExtraBold" charset="-127"/>
              <a:ea typeface="나눔고딕 ExtraBold" charset="-127"/>
              <a:cs typeface="나눔고딕 ExtraBold" charset="-127"/>
            </a:endParaRP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BCD5C40-EC9A-4157-A78D-FC65AD86E7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  <a:defRPr/>
            </a:pPr>
            <a:r>
              <a:rPr lang="en-US" altLang="ko-KR" b="1"/>
              <a:t> </a:t>
            </a:r>
            <a:endParaRPr lang="en-US" altLang="ko-KR" sz="1400" b="1">
              <a:solidFill>
                <a:srgbClr val="C00000"/>
              </a:solidFill>
            </a:endParaRPr>
          </a:p>
          <a:p>
            <a:pPr marL="647700" indent="-285750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endParaRPr lang="en-US" altLang="ko-KR" sz="1400" b="1">
              <a:solidFill>
                <a:srgbClr val="C00000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4AEDBCF-ABE6-4AC2-9248-877B812B8B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7864" y="1868410"/>
            <a:ext cx="5321182" cy="429572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0191DE4-CED7-4FEC-ACE7-F8248F824CAC}"/>
              </a:ext>
            </a:extLst>
          </p:cNvPr>
          <p:cNvSpPr txBox="1"/>
          <p:nvPr/>
        </p:nvSpPr>
        <p:spPr>
          <a:xfrm>
            <a:off x="4139952" y="1290479"/>
            <a:ext cx="280831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0"/>
            <a:r>
              <a:rPr lang="en-US" altLang="ko-KR" sz="1100">
                <a:solidFill>
                  <a:srgbClr val="C00000"/>
                </a:solidFill>
              </a:rPr>
              <a:t>“he”</a:t>
            </a:r>
            <a:r>
              <a:rPr lang="ko-KR" altLang="en-US" sz="1100">
                <a:solidFill>
                  <a:srgbClr val="C00000"/>
                </a:solidFill>
              </a:rPr>
              <a:t>가 주어지면  </a:t>
            </a:r>
            <a:r>
              <a:rPr lang="en-US" altLang="ko-KR" sz="1100">
                <a:solidFill>
                  <a:srgbClr val="C00000"/>
                </a:solidFill>
              </a:rPr>
              <a:t>target</a:t>
            </a:r>
            <a:r>
              <a:rPr lang="ko-KR" altLang="en-US" sz="1100">
                <a:solidFill>
                  <a:srgbClr val="C00000"/>
                </a:solidFill>
              </a:rPr>
              <a:t>은 </a:t>
            </a:r>
            <a:r>
              <a:rPr lang="en-US" altLang="ko-KR" sz="1100">
                <a:solidFill>
                  <a:srgbClr val="C00000"/>
                </a:solidFill>
              </a:rPr>
              <a:t>“l”</a:t>
            </a:r>
            <a:r>
              <a:rPr lang="ko-KR" altLang="en-US" sz="1100">
                <a:solidFill>
                  <a:srgbClr val="C00000"/>
                </a:solidFill>
              </a:rPr>
              <a:t>값이어야 함</a:t>
            </a:r>
            <a:r>
              <a:rPr lang="en-US" altLang="ko-KR" sz="1100">
                <a:solidFill>
                  <a:srgbClr val="C00000"/>
                </a:solidFill>
              </a:rPr>
              <a:t>. </a:t>
            </a:r>
            <a:r>
              <a:rPr lang="ko-KR" altLang="en-US" sz="1100">
                <a:solidFill>
                  <a:srgbClr val="C00000"/>
                </a:solidFill>
              </a:rPr>
              <a:t>즉</a:t>
            </a:r>
            <a:r>
              <a:rPr lang="en-US" altLang="ko-KR" sz="1100">
                <a:solidFill>
                  <a:srgbClr val="C00000"/>
                </a:solidFill>
              </a:rPr>
              <a:t>, “l”</a:t>
            </a:r>
            <a:r>
              <a:rPr lang="ko-KR" altLang="en-US" sz="1100">
                <a:solidFill>
                  <a:srgbClr val="C00000"/>
                </a:solidFill>
              </a:rPr>
              <a:t>를 </a:t>
            </a:r>
            <a:r>
              <a:rPr lang="en-US" altLang="ko-KR" sz="1100">
                <a:solidFill>
                  <a:srgbClr val="C00000"/>
                </a:solidFill>
              </a:rPr>
              <a:t>predict</a:t>
            </a:r>
            <a:r>
              <a:rPr lang="ko-KR" altLang="en-US" sz="1100">
                <a:solidFill>
                  <a:srgbClr val="C00000"/>
                </a:solidFill>
              </a:rPr>
              <a:t>해야 함</a:t>
            </a:r>
            <a:endParaRPr lang="en-US" altLang="ko-KR" sz="1100">
              <a:solidFill>
                <a:srgbClr val="0000FF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55E95A3-ED19-455E-8B2C-C17998F5A9DF}"/>
              </a:ext>
            </a:extLst>
          </p:cNvPr>
          <p:cNvSpPr txBox="1"/>
          <p:nvPr/>
        </p:nvSpPr>
        <p:spPr>
          <a:xfrm>
            <a:off x="2051720" y="2852936"/>
            <a:ext cx="274997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0"/>
            <a:r>
              <a:rPr lang="ko-KR" altLang="en-US" sz="1100">
                <a:solidFill>
                  <a:srgbClr val="C00000"/>
                </a:solidFill>
                <a:highlight>
                  <a:srgbClr val="FFFF00"/>
                </a:highlight>
              </a:rPr>
              <a:t>현재 출력은 오차 있음</a:t>
            </a:r>
            <a:endParaRPr lang="en-US" altLang="ko-KR" sz="1100">
              <a:solidFill>
                <a:srgbClr val="C00000"/>
              </a:solidFill>
              <a:highlight>
                <a:srgbClr val="FFFF00"/>
              </a:highlight>
            </a:endParaRPr>
          </a:p>
          <a:p>
            <a:pPr algn="ctr" latinLnBrk="0"/>
            <a:r>
              <a:rPr lang="en-US" altLang="ko-KR" sz="1100">
                <a:solidFill>
                  <a:srgbClr val="C00000"/>
                </a:solidFill>
                <a:highlight>
                  <a:srgbClr val="FFFF00"/>
                </a:highlight>
              </a:rPr>
              <a:t>softmax </a:t>
            </a:r>
            <a:r>
              <a:rPr lang="ko-KR" altLang="en-US" sz="1100">
                <a:solidFill>
                  <a:srgbClr val="C00000"/>
                </a:solidFill>
                <a:highlight>
                  <a:srgbClr val="FFFF00"/>
                </a:highlight>
              </a:rPr>
              <a:t>관점에서 보면</a:t>
            </a:r>
            <a:r>
              <a:rPr lang="en-US" altLang="ko-KR" sz="1100">
                <a:solidFill>
                  <a:srgbClr val="C00000"/>
                </a:solidFill>
                <a:highlight>
                  <a:srgbClr val="FFFF00"/>
                </a:highlight>
              </a:rPr>
              <a:t>, [ 0 0 0 1]</a:t>
            </a:r>
            <a:endParaRPr lang="en-US" altLang="ko-KR" sz="1100">
              <a:solidFill>
                <a:srgbClr val="0000FF"/>
              </a:solidFill>
              <a:highlight>
                <a:srgbClr val="FFFF00"/>
              </a:highlight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75FE0B9D-290A-429F-B08C-77392A724E8F}"/>
              </a:ext>
            </a:extLst>
          </p:cNvPr>
          <p:cNvCxnSpPr>
            <a:cxnSpLocks/>
          </p:cNvCxnSpPr>
          <p:nvPr/>
        </p:nvCxnSpPr>
        <p:spPr>
          <a:xfrm flipV="1">
            <a:off x="4608327" y="2996952"/>
            <a:ext cx="1331825" cy="142502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20" name="그림 19">
            <a:extLst>
              <a:ext uri="{FF2B5EF4-FFF2-40B4-BE49-F238E27FC236}">
                <a16:creationId xmlns:a16="http://schemas.microsoft.com/office/drawing/2014/main" id="{D2DC4084-8914-46BF-B690-E2F7473DAA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295" y="5085184"/>
            <a:ext cx="3476712" cy="41242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1FBD73E-91E5-4A30-854D-48FDD0B0864A}"/>
              </a:ext>
            </a:extLst>
          </p:cNvPr>
          <p:cNvSpPr txBox="1"/>
          <p:nvPr/>
        </p:nvSpPr>
        <p:spPr>
          <a:xfrm>
            <a:off x="7308304" y="78740"/>
            <a:ext cx="183569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I. Toy Example</a:t>
            </a:r>
            <a:endParaRPr lang="ko-KR" altLang="en-US" sz="105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3327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898" name="Rectangle 2"/>
          <p:cNvSpPr>
            <a:spLocks noGrp="1" noChangeArrowheads="1"/>
          </p:cNvSpPr>
          <p:nvPr>
            <p:ph type="title"/>
          </p:nvPr>
        </p:nvSpPr>
        <p:spPr>
          <a:xfrm>
            <a:off x="323528" y="147112"/>
            <a:ext cx="7200800" cy="401568"/>
          </a:xfrm>
        </p:spPr>
        <p:txBody>
          <a:bodyPr/>
          <a:lstStyle/>
          <a:p>
            <a:pPr>
              <a:defRPr/>
            </a:pPr>
            <a:r>
              <a:rPr kumimoji="1" lang="en-US" altLang="ko-KR" sz="280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고딕 ExtraBold" pitchFamily="50" charset="-127"/>
                <a:ea typeface="나눔고딕 ExtraBold" pitchFamily="50" charset="-127"/>
              </a:rPr>
              <a:t>2. RNN Example</a:t>
            </a:r>
            <a:r>
              <a:rPr kumimoji="1" lang="en-US" altLang="ko-KR"/>
              <a:t>: Language modeling</a:t>
            </a:r>
            <a:endParaRPr lang="en-US" altLang="x-none" dirty="0"/>
          </a:p>
        </p:txBody>
      </p:sp>
      <p:sp>
        <p:nvSpPr>
          <p:cNvPr id="65539" name="슬라이드 번호 개체 틀 1"/>
          <p:cNvSpPr>
            <a:spLocks noGrp="1"/>
          </p:cNvSpPr>
          <p:nvPr>
            <p:ph type="sldNum" sz="quarter" idx="10"/>
          </p:nvPr>
        </p:nvSpPr>
        <p:spPr bwMode="auto">
          <a:xfrm>
            <a:off x="4284663" y="6556375"/>
            <a:ext cx="647700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AD6359BA-3BE5-7540-8295-8384A8054A72}" type="slidenum">
              <a:rPr lang="ko-KR" altLang="en-US" smtClean="0"/>
              <a:pPr>
                <a:defRPr/>
              </a:pPr>
              <a:t>9</a:t>
            </a:fld>
            <a:endParaRPr lang="ko-KR" altLang="en-US">
              <a:latin typeface="나눔고딕 ExtraBold" charset="-127"/>
              <a:ea typeface="나눔고딕 ExtraBold" charset="-127"/>
              <a:cs typeface="나눔고딕 ExtraBold" charset="-127"/>
            </a:endParaRP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BCD5C40-EC9A-4157-A78D-FC65AD86E7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  <a:defRPr/>
            </a:pPr>
            <a:r>
              <a:rPr lang="en-US" altLang="ko-KR" b="1"/>
              <a:t> </a:t>
            </a:r>
            <a:endParaRPr lang="en-US" altLang="ko-KR" sz="1400" b="1">
              <a:solidFill>
                <a:srgbClr val="C00000"/>
              </a:solidFill>
            </a:endParaRPr>
          </a:p>
          <a:p>
            <a:pPr marL="647700" indent="-285750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endParaRPr lang="en-US" altLang="ko-KR" sz="1400" b="1">
              <a:solidFill>
                <a:srgbClr val="C00000"/>
              </a:solidFill>
            </a:endParaRPr>
          </a:p>
        </p:txBody>
      </p:sp>
      <p:pic>
        <p:nvPicPr>
          <p:cNvPr id="3" name="그림 2" descr="텍스트, 전자기기이(가) 표시된 사진&#10;&#10;자동 생성된 설명">
            <a:extLst>
              <a:ext uri="{FF2B5EF4-FFF2-40B4-BE49-F238E27FC236}">
                <a16:creationId xmlns:a16="http://schemas.microsoft.com/office/drawing/2014/main" id="{D49CF568-9FB5-4546-99D1-E4DC50C8F9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9872" y="1988840"/>
            <a:ext cx="5150822" cy="422108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EEB1461-DAEF-4732-B260-25D109987DF3}"/>
              </a:ext>
            </a:extLst>
          </p:cNvPr>
          <p:cNvSpPr txBox="1"/>
          <p:nvPr/>
        </p:nvSpPr>
        <p:spPr>
          <a:xfrm>
            <a:off x="5436096" y="1473927"/>
            <a:ext cx="280831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0"/>
            <a:r>
              <a:rPr lang="en-US" altLang="ko-KR" sz="1100">
                <a:solidFill>
                  <a:srgbClr val="C00000"/>
                </a:solidFill>
              </a:rPr>
              <a:t>“hel”</a:t>
            </a:r>
            <a:r>
              <a:rPr lang="ko-KR" altLang="en-US" sz="1100">
                <a:solidFill>
                  <a:srgbClr val="C00000"/>
                </a:solidFill>
              </a:rPr>
              <a:t>가 주어지면  </a:t>
            </a:r>
            <a:r>
              <a:rPr lang="en-US" altLang="ko-KR" sz="1100">
                <a:solidFill>
                  <a:srgbClr val="C00000"/>
                </a:solidFill>
              </a:rPr>
              <a:t>target</a:t>
            </a:r>
            <a:r>
              <a:rPr lang="ko-KR" altLang="en-US" sz="1100">
                <a:solidFill>
                  <a:srgbClr val="C00000"/>
                </a:solidFill>
              </a:rPr>
              <a:t>은 </a:t>
            </a:r>
            <a:r>
              <a:rPr lang="en-US" altLang="ko-KR" sz="1100">
                <a:solidFill>
                  <a:srgbClr val="C00000"/>
                </a:solidFill>
              </a:rPr>
              <a:t>“l”</a:t>
            </a:r>
            <a:r>
              <a:rPr lang="ko-KR" altLang="en-US" sz="1100">
                <a:solidFill>
                  <a:srgbClr val="C00000"/>
                </a:solidFill>
              </a:rPr>
              <a:t>값이어야 함</a:t>
            </a:r>
            <a:r>
              <a:rPr lang="en-US" altLang="ko-KR" sz="1100">
                <a:solidFill>
                  <a:srgbClr val="C00000"/>
                </a:solidFill>
              </a:rPr>
              <a:t>. </a:t>
            </a:r>
            <a:r>
              <a:rPr lang="ko-KR" altLang="en-US" sz="1100">
                <a:solidFill>
                  <a:srgbClr val="C00000"/>
                </a:solidFill>
              </a:rPr>
              <a:t>즉</a:t>
            </a:r>
            <a:r>
              <a:rPr lang="en-US" altLang="ko-KR" sz="1100">
                <a:solidFill>
                  <a:srgbClr val="C00000"/>
                </a:solidFill>
              </a:rPr>
              <a:t>, “l”</a:t>
            </a:r>
            <a:r>
              <a:rPr lang="ko-KR" altLang="en-US" sz="1100">
                <a:solidFill>
                  <a:srgbClr val="C00000"/>
                </a:solidFill>
              </a:rPr>
              <a:t>를 </a:t>
            </a:r>
            <a:r>
              <a:rPr lang="en-US" altLang="ko-KR" sz="1100">
                <a:solidFill>
                  <a:srgbClr val="C00000"/>
                </a:solidFill>
              </a:rPr>
              <a:t>predict</a:t>
            </a:r>
            <a:r>
              <a:rPr lang="ko-KR" altLang="en-US" sz="1100">
                <a:solidFill>
                  <a:srgbClr val="C00000"/>
                </a:solidFill>
              </a:rPr>
              <a:t>해야 함</a:t>
            </a:r>
            <a:endParaRPr lang="en-US" altLang="ko-KR" sz="1100">
              <a:solidFill>
                <a:srgbClr val="0000FF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417E12-1388-4CB2-B5FA-B81CA7FD45F8}"/>
              </a:ext>
            </a:extLst>
          </p:cNvPr>
          <p:cNvSpPr txBox="1"/>
          <p:nvPr/>
        </p:nvSpPr>
        <p:spPr>
          <a:xfrm>
            <a:off x="2569452" y="1394366"/>
            <a:ext cx="280831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0"/>
            <a:r>
              <a:rPr lang="ko-KR" altLang="en-US" sz="1100">
                <a:solidFill>
                  <a:srgbClr val="C00000"/>
                </a:solidFill>
                <a:highlight>
                  <a:srgbClr val="FFFF00"/>
                </a:highlight>
              </a:rPr>
              <a:t>현재 출력을</a:t>
            </a:r>
            <a:endParaRPr lang="en-US" altLang="ko-KR" sz="1100">
              <a:solidFill>
                <a:srgbClr val="C00000"/>
              </a:solidFill>
              <a:highlight>
                <a:srgbClr val="FFFF00"/>
              </a:highlight>
            </a:endParaRPr>
          </a:p>
          <a:p>
            <a:pPr algn="ctr" latinLnBrk="0"/>
            <a:r>
              <a:rPr lang="en-US" altLang="ko-KR" sz="1100">
                <a:solidFill>
                  <a:srgbClr val="C00000"/>
                </a:solidFill>
                <a:highlight>
                  <a:srgbClr val="FFFF00"/>
                </a:highlight>
              </a:rPr>
              <a:t>softmax </a:t>
            </a:r>
            <a:r>
              <a:rPr lang="ko-KR" altLang="en-US" sz="1100">
                <a:solidFill>
                  <a:srgbClr val="C00000"/>
                </a:solidFill>
                <a:highlight>
                  <a:srgbClr val="FFFF00"/>
                </a:highlight>
              </a:rPr>
              <a:t>관점에서 보면</a:t>
            </a:r>
            <a:r>
              <a:rPr lang="en-US" altLang="ko-KR" sz="1100">
                <a:solidFill>
                  <a:srgbClr val="C00000"/>
                </a:solidFill>
                <a:highlight>
                  <a:srgbClr val="FFFF00"/>
                </a:highlight>
              </a:rPr>
              <a:t>, [ 0 0 1 0] </a:t>
            </a:r>
            <a:r>
              <a:rPr lang="en-US" altLang="ko-KR" sz="1100">
                <a:solidFill>
                  <a:srgbClr val="C00000"/>
                </a:solidFill>
                <a:highlight>
                  <a:srgbClr val="FFFF00"/>
                </a:highlight>
                <a:sym typeface="Wingdings" panose="05000000000000000000" pitchFamily="2" charset="2"/>
              </a:rPr>
              <a:t> “l”</a:t>
            </a:r>
            <a:r>
              <a:rPr lang="ko-KR" altLang="en-US" sz="1100">
                <a:solidFill>
                  <a:srgbClr val="C00000"/>
                </a:solidFill>
                <a:highlight>
                  <a:srgbClr val="FFFF00"/>
                </a:highlight>
                <a:sym typeface="Wingdings" panose="05000000000000000000" pitchFamily="2" charset="2"/>
              </a:rPr>
              <a:t>  </a:t>
            </a:r>
            <a:r>
              <a:rPr lang="en-US" altLang="ko-KR" sz="1100">
                <a:solidFill>
                  <a:srgbClr val="C00000"/>
                </a:solidFill>
                <a:highlight>
                  <a:srgbClr val="FFFF00"/>
                </a:highlight>
                <a:sym typeface="Wingdings" panose="05000000000000000000" pitchFamily="2" charset="2"/>
              </a:rPr>
              <a:t></a:t>
            </a:r>
            <a:endParaRPr lang="en-US" altLang="ko-KR" sz="1100">
              <a:solidFill>
                <a:srgbClr val="0000FF"/>
              </a:solidFill>
              <a:highlight>
                <a:srgbClr val="FFFF00"/>
              </a:highlight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E060D8E-38EC-46C3-BE34-FC3ED35002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295" y="5085184"/>
            <a:ext cx="3476712" cy="41242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1B4C2FA-4E0A-4CE4-8449-60BD6BC10EDC}"/>
              </a:ext>
            </a:extLst>
          </p:cNvPr>
          <p:cNvSpPr txBox="1"/>
          <p:nvPr/>
        </p:nvSpPr>
        <p:spPr>
          <a:xfrm>
            <a:off x="7308304" y="78740"/>
            <a:ext cx="183569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I. Toy Example</a:t>
            </a:r>
            <a:endParaRPr lang="ko-KR" altLang="en-US" sz="105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31425732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044A6E"/>
        </a:solidFill>
        <a:ln w="9525">
          <a:noFill/>
          <a:miter lim="800000"/>
          <a:headEnd/>
          <a:tailEnd/>
        </a:ln>
        <a:effectLst/>
      </a:spPr>
      <a:bodyPr wrap="none" rtlCol="0" anchor="ctr"/>
      <a:lstStyle>
        <a:defPPr algn="ctr">
          <a:defRPr sz="1000" b="1">
            <a:solidFill>
              <a:schemeClr val="bg1"/>
            </a:solidFill>
          </a:defRPr>
        </a:defPPr>
      </a:lstStyle>
    </a:spDef>
    <a:lnDef>
      <a:spPr>
        <a:ln w="50800">
          <a:solidFill>
            <a:schemeClr val="bg1">
              <a:lumMod val="75000"/>
            </a:schemeClr>
          </a:solidFill>
          <a:headEnd type="stealth"/>
          <a:tailEnd type="stealth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879</TotalTime>
  <Words>1545</Words>
  <Application>Microsoft Office PowerPoint</Application>
  <PresentationFormat>화면 슬라이드 쇼(4:3)</PresentationFormat>
  <Paragraphs>325</Paragraphs>
  <Slides>27</Slides>
  <Notes>13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6" baseType="lpstr">
      <vt:lpstr>PT Serif</vt:lpstr>
      <vt:lpstr>나눔고딕 ExtraBold</vt:lpstr>
      <vt:lpstr>HY헤드라인M</vt:lpstr>
      <vt:lpstr>나눔바른고딕</vt:lpstr>
      <vt:lpstr>맑은 고딕</vt:lpstr>
      <vt:lpstr>Arial</vt:lpstr>
      <vt:lpstr>Wingdings</vt:lpstr>
      <vt:lpstr>Gill Sans MT</vt:lpstr>
      <vt:lpstr>1_Office 테마</vt:lpstr>
      <vt:lpstr>PowerPoint 프레젠테이션</vt:lpstr>
      <vt:lpstr>목차</vt:lpstr>
      <vt:lpstr>PowerPoint 프레젠테이션</vt:lpstr>
      <vt:lpstr>1. RNN 설명 animation </vt:lpstr>
      <vt:lpstr>2. RNN Example: Language modeling</vt:lpstr>
      <vt:lpstr>2. RNN Example: Language modeling</vt:lpstr>
      <vt:lpstr>2. RNN Example: Language modeling</vt:lpstr>
      <vt:lpstr>2. RNN Example: Language modeling</vt:lpstr>
      <vt:lpstr>2. RNN Example: Language modeling</vt:lpstr>
      <vt:lpstr>2. RNN Example: Language modeling</vt:lpstr>
      <vt:lpstr>PowerPoint 프레젠테이션</vt:lpstr>
      <vt:lpstr>1. Review - RNN</vt:lpstr>
      <vt:lpstr>1. Review - RNN</vt:lpstr>
      <vt:lpstr>2. RNN의 여러 형태</vt:lpstr>
      <vt:lpstr>3. RNN 상세 설명</vt:lpstr>
      <vt:lpstr>3. RNN 상세 설명</vt:lpstr>
      <vt:lpstr>3. RNN 상세 설명</vt:lpstr>
      <vt:lpstr>3. RNN 상세 설명– BPTT in RNN</vt:lpstr>
      <vt:lpstr>4. Review - LSTM</vt:lpstr>
      <vt:lpstr>4. Review - LSTM</vt:lpstr>
      <vt:lpstr>4. Review - LSTM</vt:lpstr>
      <vt:lpstr>4. Review - LSTM</vt:lpstr>
      <vt:lpstr>4. Review - LSTM</vt:lpstr>
      <vt:lpstr>4. Review - LSTM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ho1</dc:creator>
  <cp:lastModifiedBy>김호원</cp:lastModifiedBy>
  <cp:revision>2846</cp:revision>
  <cp:lastPrinted>2019-04-25T23:46:21Z</cp:lastPrinted>
  <dcterms:created xsi:type="dcterms:W3CDTF">2011-06-16T02:40:40Z</dcterms:created>
  <dcterms:modified xsi:type="dcterms:W3CDTF">2021-08-24T04:36:58Z</dcterms:modified>
</cp:coreProperties>
</file>